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ge.yandex.ru/chemistry-gia/" TargetMode="External"/><Relationship Id="rId2" Type="http://schemas.openxmlformats.org/officeDocument/2006/relationships/hyperlink" Target="http://www.fipi.ru/view/sections/227/docs/62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rystalgraphic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ГИА В4,Display Only,A,0,2,27,0,Yes,0,EN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75379" y="404664"/>
            <a:ext cx="8393242" cy="3744416"/>
          </a:xfrm>
          <a:prstGeom prst="rect">
            <a:avLst/>
          </a:prstGeom>
          <a:blipFill dpi="0" rotWithShape="1">
            <a:blip r:embed="rId3" cstate="print">
              <a:alphaModFix amt="88000"/>
            </a:blip>
            <a:srcRect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Подготовка к ГИА</a:t>
            </a:r>
          </a:p>
          <a:p>
            <a:pPr algn="ctr"/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4. Химические свойства простых веществ. Химические свойства сложных веществ</a:t>
            </a:r>
            <a:endParaRPr lang="ru-RU" sz="4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1860" y="4581128"/>
            <a:ext cx="2520280" cy="176663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Химия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Часть </a:t>
            </a:r>
            <a:r>
              <a:rPr lang="en-US" sz="3200" b="1" dirty="0" smtClean="0">
                <a:solidFill>
                  <a:srgbClr val="002060"/>
                </a:solidFill>
              </a:rPr>
              <a:t>B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002060"/>
                </a:solidFill>
              </a:rPr>
              <a:t>Тест </a:t>
            </a:r>
            <a:r>
              <a:rPr lang="ru-RU" sz="3200" b="1" dirty="0" smtClean="0">
                <a:solidFill>
                  <a:srgbClr val="002060"/>
                </a:solidFill>
              </a:rPr>
              <a:t>19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9,4 Answers,A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013176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085184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404664"/>
            <a:ext cx="8640706" cy="367793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9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Установите соответствие между исходными веществами и продуктами реакции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59532" y="1844824"/>
          <a:ext cx="8424936" cy="30335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ИСХОДНЫЕ ВЕЩЕСТВА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ПРОДУКТЫ РЕАКЦИИ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оксид 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натрия и серная кислота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ru-RU" sz="2800" b="1" dirty="0" err="1" smtClean="0">
                          <a:latin typeface="+mn-lt"/>
                          <a:ea typeface="Calibri"/>
                          <a:cs typeface="Times New Roman"/>
                        </a:rPr>
                        <a:t>гидроксид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натрия и серная кислота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В) </a:t>
                      </a:r>
                      <a:r>
                        <a:rPr lang="ru-RU" sz="2800" b="1" dirty="0" err="1" smtClean="0">
                          <a:latin typeface="+mn-lt"/>
                          <a:ea typeface="Calibri"/>
                          <a:cs typeface="Times New Roman"/>
                        </a:rPr>
                        <a:t>гидроксид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натрия и оксид серы(IV)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Na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+ H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Na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+ H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Na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ru-RU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Na</a:t>
                      </a:r>
                      <a:r>
                        <a:rPr lang="ru-RU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ru-RU" sz="2800" b="1" baseline="-25000" dirty="0">
                          <a:latin typeface="+mn-lt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+ H</a:t>
                      </a:r>
                      <a:r>
                        <a:rPr lang="ru-RU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0,4 Answers,C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4797152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312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4869160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404664"/>
            <a:ext cx="8640706" cy="367793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10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Установите соответствие между названием вещества и реагентами, с каждым из которых это вещество может взаимодействовать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59532" y="2276872"/>
          <a:ext cx="8424936" cy="2118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700" b="1">
                          <a:latin typeface="+mn-lt"/>
                          <a:ea typeface="Calibri"/>
                          <a:cs typeface="Times New Roman"/>
                        </a:rPr>
                        <a:t>НАЗВАНИЕ ВЕЩЕСТВА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РЕАГЕНТЫ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нитрат 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серебра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бром 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В) 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серная 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кислота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ru-RU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800" b="1" dirty="0" err="1" smtClean="0">
                          <a:latin typeface="+mn-lt"/>
                          <a:ea typeface="Calibri"/>
                          <a:cs typeface="Times New Roman"/>
                        </a:rPr>
                        <a:t>Al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800" b="1" dirty="0" err="1">
                          <a:latin typeface="+mn-lt"/>
                          <a:ea typeface="Calibri"/>
                          <a:cs typeface="Times New Roman"/>
                        </a:rPr>
                        <a:t>Zn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, Fe</a:t>
                      </a:r>
                      <a:r>
                        <a:rPr lang="ru-RU" sz="28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28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800" b="1" dirty="0" err="1">
                          <a:latin typeface="+mn-lt"/>
                          <a:ea typeface="Calibri"/>
                          <a:cs typeface="Times New Roman"/>
                        </a:rPr>
                        <a:t>NaCl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, CO</a:t>
                      </a:r>
                      <a:r>
                        <a:rPr lang="ru-RU" sz="28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800" b="1" dirty="0" err="1">
                          <a:latin typeface="+mn-lt"/>
                          <a:ea typeface="Calibri"/>
                          <a:cs typeface="Times New Roman"/>
                        </a:rPr>
                        <a:t>HCl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800" b="1" dirty="0" err="1" smtClean="0">
                          <a:latin typeface="+mn-lt"/>
                          <a:ea typeface="Calibri"/>
                          <a:cs typeface="Times New Roman"/>
                        </a:rPr>
                        <a:t>Cu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693866"/>
          </a:xfrm>
          <a:prstGeom prst="rect">
            <a:avLst/>
          </a:prstGeom>
          <a:solidFill>
            <a:schemeClr val="lt1">
              <a:alpha val="8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Источник: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Спецификация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образования </a:t>
            </a:r>
            <a:r>
              <a:rPr lang="ru-RU" u="sng" dirty="0">
                <a:hlinkClick r:id="rId2"/>
              </a:rPr>
              <a:t>http://www.fipi.ru/view/sections/227/docs/628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Демонстрационный вариант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</a:t>
            </a:r>
            <a:r>
              <a:rPr lang="ru-RU"/>
              <a:t>образования </a:t>
            </a:r>
            <a:r>
              <a:rPr lang="ru-RU" smtClean="0"/>
              <a:t> </a:t>
            </a:r>
            <a:r>
              <a:rPr lang="ru-RU" u="sng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 по химии </a:t>
            </a:r>
            <a:r>
              <a:rPr lang="ru-RU" u="sng" dirty="0">
                <a:hlinkClick r:id="rId3"/>
              </a:rPr>
              <a:t>http://ege.yandex.ru/chemistry-gia/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</a:t>
            </a:r>
            <a:r>
              <a:rPr lang="ru-RU" dirty="0" err="1"/>
              <a:t>Астрель</a:t>
            </a:r>
            <a:r>
              <a:rPr lang="ru-RU" dirty="0"/>
              <a:t>, 2013. – 59, [5] с.: ил. – (Федеральный институт педагогических измерений).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ГИА – 2012: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АСТ: </a:t>
            </a:r>
            <a:r>
              <a:rPr lang="ru-RU" dirty="0" err="1"/>
              <a:t>Астрель</a:t>
            </a:r>
            <a:r>
              <a:rPr lang="ru-RU" dirty="0"/>
              <a:t>, 2012. – 62, [2] с.: ил. – (Федеральный институт педагогических измерений).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Иллюстрации:</a:t>
            </a:r>
          </a:p>
          <a:p>
            <a:r>
              <a:rPr lang="de-DE" u="sng" dirty="0" smtClean="0">
                <a:hlinkClick r:id="rId4"/>
              </a:rPr>
              <a:t>http://www.crystalgraphics.com</a:t>
            </a:r>
            <a:r>
              <a:rPr lang="ru-RU" u="sng" dirty="0" smtClean="0"/>
              <a:t> </a:t>
            </a:r>
            <a:r>
              <a:rPr lang="ru-RU" dirty="0" smtClean="0"/>
              <a:t>– макет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,4 Answers,B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013176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421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085184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404664"/>
            <a:ext cx="8640706" cy="453970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1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Установите соответствие между формулой вещества и реагентами, с каждым из которых оно может взаимодействовать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5536" y="2204864"/>
          <a:ext cx="8424936" cy="24361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700" b="1">
                          <a:latin typeface="+mn-lt"/>
                          <a:ea typeface="Calibri"/>
                          <a:cs typeface="Times New Roman"/>
                        </a:rPr>
                        <a:t>ФОРМУЛА ВЕЩЕСТВА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РЕАГЕНТЫ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28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CO</a:t>
                      </a:r>
                      <a:r>
                        <a:rPr lang="en-US" sz="28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В) 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AgNO</a:t>
                      </a:r>
                      <a:r>
                        <a:rPr lang="en-US" sz="28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O, </a:t>
                      </a:r>
                      <a:r>
                        <a:rPr lang="en-US" sz="2800" b="1" dirty="0" err="1">
                          <a:latin typeface="+mn-lt"/>
                          <a:ea typeface="Calibri"/>
                          <a:cs typeface="Times New Roman"/>
                        </a:rPr>
                        <a:t>NaOH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Cu, AlBr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O, SiO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Li, 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2,4 Answers,A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013176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085184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404664"/>
            <a:ext cx="8640706" cy="410881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2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Установите соответствие между формулой вещества и реагентами, с каждым из которых оно может взаимодействовать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5536" y="2204864"/>
          <a:ext cx="8424936" cy="24361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ФОРМУЛА ВЕЩЕСТВА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РЕАГЕНТЫ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28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800" b="1" baseline="-25000" dirty="0" err="1">
                          <a:latin typeface="+mn-lt"/>
                          <a:ea typeface="Calibri"/>
                          <a:cs typeface="Times New Roman"/>
                        </a:rPr>
                        <a:t>красн</a:t>
                      </a:r>
                      <a:r>
                        <a:rPr lang="ru-RU" sz="2800" b="1" baseline="-25000" dirty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Fe</a:t>
                      </a:r>
                      <a:r>
                        <a:rPr lang="en-US" sz="28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28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В) 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NH</a:t>
                      </a:r>
                      <a:r>
                        <a:rPr lang="en-US" sz="28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Cl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 err="1">
                          <a:latin typeface="+mn-lt"/>
                          <a:ea typeface="Calibri"/>
                          <a:cs typeface="Times New Roman"/>
                        </a:rPr>
                        <a:t>HCl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, HNO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, Ca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BaCl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, CO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KOH, AgNO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3,4 Answers,D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013176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241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085184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404664"/>
            <a:ext cx="8640706" cy="367793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3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Установите соответствие между названием вещества и реагентами, с которыми это вещество может взаимодействовать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5536" y="2204864"/>
          <a:ext cx="8424936" cy="24361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НАЗВАНИЕ ВЕЩЕСТВА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РЕАГЕНТЫ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магний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оксид 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железа (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II)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В) </a:t>
                      </a:r>
                      <a:r>
                        <a:rPr lang="ru-RU" sz="2800" b="1" dirty="0" err="1" smtClean="0">
                          <a:latin typeface="+mn-lt"/>
                          <a:ea typeface="Calibri"/>
                          <a:cs typeface="Times New Roman"/>
                        </a:rPr>
                        <a:t>гидроксид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бария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CO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, Na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 err="1">
                          <a:latin typeface="+mn-lt"/>
                          <a:ea typeface="Calibri"/>
                          <a:cs typeface="Times New Roman"/>
                        </a:rPr>
                        <a:t>NaOH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, SO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O, </a:t>
                      </a:r>
                      <a:r>
                        <a:rPr lang="en-US" sz="2800" b="1" dirty="0" err="1">
                          <a:latin typeface="+mn-lt"/>
                          <a:ea typeface="Calibri"/>
                          <a:cs typeface="Times New Roman"/>
                        </a:rPr>
                        <a:t>HCl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, H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4,4 Answers,B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013176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085184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404664"/>
            <a:ext cx="8640706" cy="410881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4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Установите соответствие между формулой вещества и реагентами, с каждым из которых оно может взаимодействовать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5536" y="2204864"/>
          <a:ext cx="8424936" cy="24361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ФОРМУЛА ВЕЩЕСТВА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РЕАГЕНТЫ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Na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en-US" sz="2800" b="1" dirty="0" err="1" smtClean="0">
                          <a:latin typeface="+mn-lt"/>
                          <a:ea typeface="Calibri"/>
                          <a:cs typeface="Times New Roman"/>
                        </a:rPr>
                        <a:t>Ba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(OH)</a:t>
                      </a:r>
                      <a:r>
                        <a:rPr lang="en-US" sz="28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В) 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HNO</a:t>
                      </a:r>
                      <a:r>
                        <a:rPr lang="en-US" sz="28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 err="1">
                          <a:latin typeface="+mn-lt"/>
                          <a:ea typeface="Calibri"/>
                          <a:cs typeface="Times New Roman"/>
                        </a:rPr>
                        <a:t>HCl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, Na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KOH, CaCl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Cu, Ca(OH)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Cl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, 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5,4 Answers,B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013176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085184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404664"/>
            <a:ext cx="8640706" cy="367793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5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Установите соответствие между названием вещества и реагентами, с которыми это вещество может взаимодействовать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5536" y="2204864"/>
          <a:ext cx="8424936" cy="21800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700" b="1">
                          <a:latin typeface="+mn-lt"/>
                          <a:ea typeface="Calibri"/>
                          <a:cs typeface="Times New Roman"/>
                        </a:rPr>
                        <a:t>НАЗВАНИЕ ВЕЩЕСТВА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РЕАГЕНТЫ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сера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оксид 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цинка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В) 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хлорид 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алюминия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CO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, Na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800" b="1" dirty="0" err="1"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800" b="1" dirty="0" err="1"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 err="1">
                          <a:latin typeface="+mn-lt"/>
                          <a:ea typeface="Calibri"/>
                          <a:cs typeface="Times New Roman"/>
                        </a:rPr>
                        <a:t>NaOH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, P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de-DE" sz="2800" b="1" dirty="0">
                          <a:latin typeface="+mn-lt"/>
                          <a:ea typeface="Calibri"/>
                          <a:cs typeface="Times New Roman"/>
                        </a:rPr>
                        <a:t>AgNO</a:t>
                      </a:r>
                      <a:r>
                        <a:rPr lang="de-DE" sz="28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de-DE" sz="2800" b="1" dirty="0">
                          <a:latin typeface="+mn-lt"/>
                          <a:ea typeface="Calibri"/>
                          <a:cs typeface="Times New Roman"/>
                        </a:rPr>
                        <a:t>, KOH(</a:t>
                      </a:r>
                      <a:r>
                        <a:rPr lang="ru-RU" sz="2800" b="1" dirty="0" err="1"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de-DE" sz="2800" b="1" dirty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800" b="1" dirty="0" err="1"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de-DE" sz="2800" b="1" dirty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de-DE" sz="2800" b="1" dirty="0">
                          <a:latin typeface="+mn-lt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de-DE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de-DE" sz="2800" b="1" dirty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de-DE" sz="2800" b="1" baseline="-250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800" b="1" dirty="0" err="1">
                          <a:latin typeface="+mn-lt"/>
                          <a:ea typeface="Calibri"/>
                          <a:cs typeface="Times New Roman"/>
                        </a:rPr>
                        <a:t>конц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, 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6,4 Answers,A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4797152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4869160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404664"/>
            <a:ext cx="8640706" cy="324704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6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Установите соответствие между названием вещества и реагентами, с которыми это вещество может взаимодействовать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5536" y="2204864"/>
          <a:ext cx="8424936" cy="21800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НАЗВАНИЕ ВЕЩЕСТВА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РЕАГЕНТЫ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оксид 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цинка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углекислый 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газ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В) 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фосфорная 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кислота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O, Fe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, H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 err="1">
                          <a:latin typeface="+mn-lt"/>
                          <a:ea typeface="Calibri"/>
                          <a:cs typeface="Times New Roman"/>
                        </a:rPr>
                        <a:t>HCl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, Ca(OH)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O, C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7,4 Answers,A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013176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085184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404664"/>
            <a:ext cx="8640706" cy="410881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7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Установите соответствие между исходными веществами и продуктами реакции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59532" y="1844824"/>
          <a:ext cx="8424936" cy="29268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700" b="1">
                          <a:latin typeface="+mn-lt"/>
                          <a:ea typeface="Calibri"/>
                          <a:cs typeface="Times New Roman"/>
                        </a:rPr>
                        <a:t>ИСХОДНЫЕ ВЕЩЕСТВА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ПРОДУКТЫ РЕАКЦИИ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en-US" sz="2800" b="1" dirty="0" err="1" smtClean="0">
                          <a:latin typeface="+mn-lt"/>
                          <a:ea typeface="Calibri"/>
                          <a:cs typeface="Times New Roman"/>
                        </a:rPr>
                        <a:t>Ba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(OH)</a:t>
                      </a:r>
                      <a:r>
                        <a:rPr lang="en-US" sz="28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ru-RU" sz="2800" b="1" baseline="-25000" dirty="0">
                          <a:latin typeface="+mn-lt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→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en-US" sz="2800" b="1" dirty="0" err="1" smtClean="0">
                          <a:latin typeface="+mn-lt"/>
                          <a:ea typeface="Calibri"/>
                          <a:cs typeface="Times New Roman"/>
                        </a:rPr>
                        <a:t>BaO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+ H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→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В) 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AgNO</a:t>
                      </a:r>
                      <a:r>
                        <a:rPr lang="en-US" sz="28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+ BaCl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→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 err="1">
                          <a:latin typeface="+mn-lt"/>
                          <a:ea typeface="Calibri"/>
                          <a:cs typeface="Times New Roman"/>
                        </a:rPr>
                        <a:t>Ba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(NO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en-US" sz="2800" b="1" dirty="0" err="1">
                          <a:latin typeface="+mn-lt"/>
                          <a:ea typeface="Calibri"/>
                          <a:cs typeface="Times New Roman"/>
                        </a:rPr>
                        <a:t>AgCl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BaSO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+ H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BaSO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+ H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Ag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O + Cl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en-US" sz="2800" b="1" dirty="0" err="1">
                          <a:latin typeface="+mn-lt"/>
                          <a:ea typeface="Calibri"/>
                          <a:cs typeface="Times New Roman"/>
                        </a:rPr>
                        <a:t>Ba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(NO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 err="1">
                          <a:latin typeface="+mn-lt"/>
                          <a:ea typeface="Calibri"/>
                          <a:cs typeface="Times New Roman"/>
                        </a:rPr>
                        <a:t>AgCl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en-US" sz="2800" b="1" dirty="0" err="1">
                          <a:latin typeface="+mn-lt"/>
                          <a:ea typeface="Calibri"/>
                          <a:cs typeface="Times New Roman"/>
                        </a:rPr>
                        <a:t>BaO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+ NO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8,4 Answers,B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4797152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421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4869160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404664"/>
            <a:ext cx="8640706" cy="410881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8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Установить соответствие между формулой одного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из продуктов реакции и реагентами, необходимыми для его получения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5536" y="2276872"/>
          <a:ext cx="8424936" cy="21800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ФОРМУЛА ПРОДУКТА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РЕАГЕНТЫ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ru-RU" sz="2800" b="1" dirty="0" err="1" smtClean="0">
                          <a:latin typeface="+mn-lt"/>
                          <a:ea typeface="Calibri"/>
                          <a:cs typeface="Times New Roman"/>
                        </a:rPr>
                        <a:t>Fe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(OH)</a:t>
                      </a:r>
                      <a:r>
                        <a:rPr lang="ru-RU" sz="28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FeCl</a:t>
                      </a:r>
                      <a:r>
                        <a:rPr lang="ru-RU" sz="28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В) </a:t>
                      </a:r>
                      <a:r>
                        <a:rPr lang="ru-RU" sz="2800" b="1" dirty="0" smtClean="0">
                          <a:latin typeface="+mn-lt"/>
                          <a:ea typeface="Calibri"/>
                          <a:cs typeface="Times New Roman"/>
                        </a:rPr>
                        <a:t>FeCl</a:t>
                      </a:r>
                      <a:r>
                        <a:rPr lang="ru-RU" sz="28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800" b="1" dirty="0" err="1">
                          <a:latin typeface="+mn-lt"/>
                          <a:ea typeface="Calibri"/>
                          <a:cs typeface="Times New Roman"/>
                        </a:rPr>
                        <a:t>Fe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 + Cl</a:t>
                      </a:r>
                      <a:r>
                        <a:rPr lang="ru-RU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800" b="1" dirty="0" err="1">
                          <a:latin typeface="+mn-lt"/>
                          <a:ea typeface="Calibri"/>
                          <a:cs typeface="Times New Roman"/>
                        </a:rPr>
                        <a:t>Fe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ru-RU" sz="2800" b="1" dirty="0" err="1">
                          <a:latin typeface="+mn-lt"/>
                          <a:ea typeface="Calibri"/>
                          <a:cs typeface="Times New Roman"/>
                        </a:rPr>
                        <a:t>HCl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800" b="1" dirty="0" err="1">
                          <a:latin typeface="+mn-lt"/>
                          <a:ea typeface="Calibri"/>
                          <a:cs typeface="Times New Roman"/>
                        </a:rPr>
                        <a:t>FeO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 + H</a:t>
                      </a:r>
                      <a:r>
                        <a:rPr lang="ru-RU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FeCl</a:t>
                      </a:r>
                      <a:r>
                        <a:rPr lang="ru-RU" sz="2800" b="1" baseline="-25000" dirty="0">
                          <a:latin typeface="+mn-lt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2800" b="1" dirty="0" err="1">
                          <a:latin typeface="+mn-lt"/>
                          <a:ea typeface="Calibri"/>
                          <a:cs typeface="Times New Roman"/>
                        </a:rPr>
                        <a:t>NaOH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763</Words>
  <Application>Microsoft Office PowerPoint</Application>
  <PresentationFormat>Экран (4:3)</PresentationFormat>
  <Paragraphs>242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egorova</cp:lastModifiedBy>
  <cp:revision>91</cp:revision>
  <dcterms:created xsi:type="dcterms:W3CDTF">2013-03-03T11:29:53Z</dcterms:created>
  <dcterms:modified xsi:type="dcterms:W3CDTF">2013-08-13T07:51:15Z</dcterms:modified>
</cp:coreProperties>
</file>