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5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ge.yandex.ru/chemistry-gia/" TargetMode="External"/><Relationship Id="rId2" Type="http://schemas.openxmlformats.org/officeDocument/2006/relationships/hyperlink" Target="http://www.fipi.ru/view/sections/227/docs/628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crystalgraphics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ГИА В3,Display Only,A,0,2,27,0,Yes,0,END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375379" y="404664"/>
            <a:ext cx="8393242" cy="3744416"/>
          </a:xfrm>
          <a:prstGeom prst="rect">
            <a:avLst/>
          </a:prstGeom>
          <a:blipFill dpi="0" rotWithShape="1">
            <a:blip r:embed="rId3" cstate="print">
              <a:alphaModFix amt="88000"/>
            </a:blip>
            <a:srcRect/>
            <a:tile tx="0" ty="0" sx="100000" sy="100000" flip="none" algn="tl"/>
          </a:blip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4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Подготовка к ГИА</a:t>
            </a:r>
          </a:p>
          <a:p>
            <a:pPr algn="ctr"/>
            <a:r>
              <a:rPr lang="en-US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B</a:t>
            </a:r>
            <a:r>
              <a:rPr lang="ru-RU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3. Степень окисления химических элементов. </a:t>
            </a:r>
          </a:p>
          <a:p>
            <a:pPr algn="ctr"/>
            <a:r>
              <a:rPr lang="ru-RU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Окислитель и восстановитель. Окислительно-восстановительные реакции</a:t>
            </a:r>
            <a:endParaRPr lang="ru-RU" sz="40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11860" y="4581128"/>
            <a:ext cx="2520280" cy="1766637"/>
          </a:xfrm>
          <a:prstGeom prst="rect">
            <a:avLst/>
          </a:prstGeom>
          <a:noFill/>
          <a:effectLst>
            <a:softEdge rad="63500"/>
          </a:effectLst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3200" b="1" dirty="0" smtClean="0">
                <a:solidFill>
                  <a:srgbClr val="002060"/>
                </a:solidFill>
              </a:rPr>
              <a:t>Химия</a:t>
            </a:r>
            <a:endParaRPr lang="ru-RU" sz="3200" b="1" dirty="0">
              <a:solidFill>
                <a:srgbClr val="002060"/>
              </a:solidFill>
            </a:endParaRPr>
          </a:p>
          <a:p>
            <a:pPr lvl="0" algn="ctr">
              <a:spcBef>
                <a:spcPct val="20000"/>
              </a:spcBef>
              <a:defRPr/>
            </a:pPr>
            <a:r>
              <a:rPr lang="ru-RU" sz="3200" b="1" dirty="0" smtClean="0">
                <a:solidFill>
                  <a:srgbClr val="002060"/>
                </a:solidFill>
              </a:rPr>
              <a:t>Часть </a:t>
            </a:r>
            <a:r>
              <a:rPr lang="en-US" sz="3200" b="1" dirty="0" smtClean="0">
                <a:solidFill>
                  <a:srgbClr val="002060"/>
                </a:solidFill>
              </a:rPr>
              <a:t>B</a:t>
            </a:r>
            <a:endParaRPr lang="ru-RU" sz="3200" b="1" dirty="0">
              <a:solidFill>
                <a:srgbClr val="002060"/>
              </a:solidFill>
            </a:endParaRPr>
          </a:p>
          <a:p>
            <a:pPr lvl="0" algn="ctr">
              <a:spcBef>
                <a:spcPct val="20000"/>
              </a:spcBef>
              <a:defRPr/>
            </a:pPr>
            <a:r>
              <a:rPr lang="ru-RU" sz="3200" b="1" dirty="0">
                <a:solidFill>
                  <a:srgbClr val="002060"/>
                </a:solidFill>
              </a:rPr>
              <a:t>Тест </a:t>
            </a:r>
            <a:r>
              <a:rPr lang="ru-RU" sz="3200" b="1" dirty="0" smtClean="0">
                <a:solidFill>
                  <a:srgbClr val="002060"/>
                </a:solidFill>
              </a:rPr>
              <a:t>18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9,4 Answers,D,60,2,27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899592" y="5301208"/>
          <a:ext cx="7344816" cy="1224136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836204"/>
                <a:gridCol w="1836204"/>
                <a:gridCol w="1836204"/>
                <a:gridCol w="1836204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214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212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514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1547664" y="5373216"/>
            <a:ext cx="6048672" cy="504056"/>
            <a:chOff x="1727176" y="5589240"/>
            <a:chExt cx="6048672" cy="504056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27176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3599384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5471592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7271792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51647" y="260648"/>
            <a:ext cx="8640706" cy="4970591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FF0000"/>
                </a:solidFill>
              </a:rPr>
              <a:t>Вопрос 9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Установите соответствие между схемой химической реакции и изменением степени окисления окислителя в ней</a:t>
            </a:r>
          </a:p>
          <a:p>
            <a:pPr algn="ctr"/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endParaRPr lang="ru-RU" sz="1100" b="1" dirty="0" smtClean="0">
              <a:solidFill>
                <a:srgbClr val="002060"/>
              </a:solidFill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395536" y="1988840"/>
          <a:ext cx="8424936" cy="31371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20480"/>
                <a:gridCol w="4104456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200" b="1" dirty="0">
                          <a:latin typeface="+mn-lt"/>
                          <a:ea typeface="Calibri"/>
                          <a:cs typeface="Times New Roman"/>
                        </a:rPr>
                        <a:t>СХЕМА РЕАКЦИИ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200" b="1" dirty="0">
                          <a:latin typeface="+mn-lt"/>
                          <a:ea typeface="Calibri"/>
                          <a:cs typeface="Times New Roman"/>
                        </a:rPr>
                        <a:t>ИЗМЕНЕНИЕ СТЕПЕНИ ОКИСЛЕНИЯ ОКИСЛИТЕЛЯ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7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А) </a:t>
                      </a:r>
                      <a:r>
                        <a:rPr lang="en-US" sz="2700" b="1" dirty="0" smtClean="0">
                          <a:latin typeface="+mn-lt"/>
                          <a:ea typeface="Calibri"/>
                          <a:cs typeface="Times New Roman"/>
                        </a:rPr>
                        <a:t>KMnO</a:t>
                      </a:r>
                      <a:r>
                        <a:rPr lang="en-US" sz="2700" b="1" baseline="-25000" dirty="0" smtClean="0"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en-US" sz="27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700" b="1" dirty="0">
                          <a:latin typeface="+mn-lt"/>
                          <a:ea typeface="Calibri"/>
                          <a:cs typeface="Times New Roman"/>
                        </a:rPr>
                        <a:t>+ </a:t>
                      </a:r>
                      <a:r>
                        <a:rPr lang="en-US" sz="2700" b="1" dirty="0" err="1">
                          <a:latin typeface="+mn-lt"/>
                          <a:ea typeface="Calibri"/>
                          <a:cs typeface="Times New Roman"/>
                        </a:rPr>
                        <a:t>HCl</a:t>
                      </a:r>
                      <a:r>
                        <a:rPr lang="en-US" sz="2700" b="1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700" b="1" dirty="0">
                          <a:latin typeface="+mn-lt"/>
                          <a:ea typeface="Calibri"/>
                          <a:cs typeface="Times New Roman"/>
                          <a:sym typeface="Symbol"/>
                        </a:rPr>
                        <a:t></a:t>
                      </a:r>
                      <a:r>
                        <a:rPr lang="en-US" sz="2700" b="1" dirty="0">
                          <a:latin typeface="+mn-lt"/>
                          <a:ea typeface="Calibri"/>
                          <a:cs typeface="Times New Roman"/>
                        </a:rPr>
                        <a:t> MnCl</a:t>
                      </a:r>
                      <a:r>
                        <a:rPr lang="en-US" sz="2700" b="1" baseline="-250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2700" b="1" dirty="0">
                          <a:latin typeface="+mn-lt"/>
                          <a:ea typeface="Calibri"/>
                          <a:cs typeface="Times New Roman"/>
                        </a:rPr>
                        <a:t> + Cl</a:t>
                      </a:r>
                      <a:r>
                        <a:rPr lang="en-US" sz="2700" b="1" baseline="-25000" dirty="0">
                          <a:latin typeface="+mn-lt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en-US" sz="2700" b="1" dirty="0">
                          <a:latin typeface="+mn-lt"/>
                          <a:ea typeface="Calibri"/>
                          <a:cs typeface="Times New Roman"/>
                        </a:rPr>
                        <a:t>+ </a:t>
                      </a:r>
                      <a:r>
                        <a:rPr lang="en-US" sz="2700" b="1" dirty="0" err="1">
                          <a:latin typeface="+mn-lt"/>
                          <a:ea typeface="Calibri"/>
                          <a:cs typeface="Times New Roman"/>
                        </a:rPr>
                        <a:t>KCl</a:t>
                      </a:r>
                      <a:r>
                        <a:rPr lang="en-US" sz="2700" b="1" dirty="0">
                          <a:latin typeface="+mn-lt"/>
                          <a:ea typeface="Calibri"/>
                          <a:cs typeface="Times New Roman"/>
                        </a:rPr>
                        <a:t> + H</a:t>
                      </a:r>
                      <a:r>
                        <a:rPr lang="en-US" sz="2700" b="1" baseline="-250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2700" b="1" dirty="0">
                          <a:latin typeface="+mn-lt"/>
                          <a:ea typeface="Calibri"/>
                          <a:cs typeface="Times New Roman"/>
                        </a:rPr>
                        <a:t>O</a:t>
                      </a:r>
                      <a:endParaRPr lang="ru-RU" sz="27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7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Б) </a:t>
                      </a:r>
                      <a:r>
                        <a:rPr lang="en-US" sz="2700" b="1" dirty="0" smtClean="0">
                          <a:latin typeface="+mn-lt"/>
                          <a:ea typeface="Calibri"/>
                          <a:cs typeface="Times New Roman"/>
                        </a:rPr>
                        <a:t>FeCl</a:t>
                      </a:r>
                      <a:r>
                        <a:rPr lang="en-US" sz="2700" b="1" baseline="-25000" dirty="0" smtClean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27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700" b="1" dirty="0">
                          <a:latin typeface="+mn-lt"/>
                          <a:ea typeface="Calibri"/>
                          <a:cs typeface="Times New Roman"/>
                        </a:rPr>
                        <a:t>+ Cl</a:t>
                      </a:r>
                      <a:r>
                        <a:rPr lang="en-US" sz="2700" b="1" baseline="-250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2700" b="1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700" b="1" dirty="0">
                          <a:latin typeface="+mn-lt"/>
                          <a:ea typeface="Calibri"/>
                          <a:cs typeface="Times New Roman"/>
                          <a:sym typeface="Symbol"/>
                        </a:rPr>
                        <a:t></a:t>
                      </a:r>
                      <a:r>
                        <a:rPr lang="en-US" sz="2700" b="1" dirty="0">
                          <a:latin typeface="+mn-lt"/>
                          <a:ea typeface="Calibri"/>
                          <a:cs typeface="Times New Roman"/>
                        </a:rPr>
                        <a:t> FeCl</a:t>
                      </a:r>
                      <a:r>
                        <a:rPr lang="en-US" sz="2700" b="1" baseline="-25000" dirty="0"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endParaRPr lang="ru-RU" sz="27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7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В) </a:t>
                      </a:r>
                      <a:r>
                        <a:rPr lang="en-US" sz="2700" b="1" dirty="0" err="1" smtClean="0">
                          <a:latin typeface="+mn-lt"/>
                          <a:ea typeface="Calibri"/>
                          <a:cs typeface="Times New Roman"/>
                        </a:rPr>
                        <a:t>HCl</a:t>
                      </a:r>
                      <a:r>
                        <a:rPr lang="en-US" sz="27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700" b="1" dirty="0">
                          <a:latin typeface="+mn-lt"/>
                          <a:ea typeface="Calibri"/>
                          <a:cs typeface="Times New Roman"/>
                        </a:rPr>
                        <a:t>+ CrO</a:t>
                      </a:r>
                      <a:r>
                        <a:rPr lang="en-US" sz="2700" b="1" baseline="-25000" dirty="0"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en-US" sz="2700" b="1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700" b="1" dirty="0">
                          <a:latin typeface="+mn-lt"/>
                          <a:ea typeface="Calibri"/>
                          <a:cs typeface="Times New Roman"/>
                          <a:sym typeface="Symbol"/>
                        </a:rPr>
                        <a:t></a:t>
                      </a:r>
                      <a:r>
                        <a:rPr lang="en-US" sz="2700" b="1" dirty="0">
                          <a:latin typeface="+mn-lt"/>
                          <a:ea typeface="Calibri"/>
                          <a:cs typeface="Times New Roman"/>
                        </a:rPr>
                        <a:t> Cl</a:t>
                      </a:r>
                      <a:r>
                        <a:rPr lang="en-US" sz="2700" b="1" baseline="-250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2700" b="1" dirty="0">
                          <a:latin typeface="+mn-lt"/>
                          <a:ea typeface="Calibri"/>
                          <a:cs typeface="Times New Roman"/>
                        </a:rPr>
                        <a:t> + CrCl</a:t>
                      </a:r>
                      <a:r>
                        <a:rPr lang="en-US" sz="2700" b="1" baseline="-25000" dirty="0"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en-US" sz="2700" b="1" dirty="0">
                          <a:latin typeface="+mn-lt"/>
                          <a:ea typeface="Calibri"/>
                          <a:cs typeface="Times New Roman"/>
                        </a:rPr>
                        <a:t> +H</a:t>
                      </a:r>
                      <a:r>
                        <a:rPr lang="en-US" sz="2700" b="1" baseline="-250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2700" b="1" dirty="0">
                          <a:latin typeface="+mn-lt"/>
                          <a:ea typeface="Calibri"/>
                          <a:cs typeface="Times New Roman"/>
                        </a:rPr>
                        <a:t>O</a:t>
                      </a:r>
                      <a:endParaRPr lang="ru-RU" sz="27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+mj-lt"/>
                        <a:buAutoNum type="arabicParenR"/>
                      </a:pPr>
                      <a:r>
                        <a:rPr lang="ru-RU" sz="2700" b="1" dirty="0">
                          <a:latin typeface="+mn-lt"/>
                          <a:ea typeface="Calibri"/>
                          <a:cs typeface="Times New Roman"/>
                        </a:rPr>
                        <a:t>Э</a:t>
                      </a:r>
                      <a:r>
                        <a:rPr lang="en-US" sz="2700" b="1" baseline="30000" dirty="0"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en-US" sz="2700" b="1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700" b="1" dirty="0">
                          <a:latin typeface="+mn-lt"/>
                          <a:ea typeface="Calibri"/>
                          <a:cs typeface="Times New Roman"/>
                          <a:sym typeface="Symbol"/>
                        </a:rPr>
                        <a:t></a:t>
                      </a:r>
                      <a:r>
                        <a:rPr lang="en-US" sz="2700" b="1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700" b="1" dirty="0">
                          <a:latin typeface="+mn-lt"/>
                          <a:ea typeface="Calibri"/>
                          <a:cs typeface="Times New Roman"/>
                        </a:rPr>
                        <a:t>Э</a:t>
                      </a:r>
                      <a:r>
                        <a:rPr lang="en-US" sz="2700" b="1" baseline="30000" dirty="0"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endParaRPr lang="ru-RU" sz="27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+mj-lt"/>
                        <a:buAutoNum type="arabicParenR"/>
                      </a:pPr>
                      <a:r>
                        <a:rPr lang="ru-RU" sz="2700" b="1" dirty="0">
                          <a:latin typeface="+mn-lt"/>
                          <a:ea typeface="Calibri"/>
                          <a:cs typeface="Times New Roman"/>
                        </a:rPr>
                        <a:t>Э</a:t>
                      </a:r>
                      <a:r>
                        <a:rPr lang="en-US" sz="2700" b="1" baseline="30000" dirty="0"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en-US" sz="2700" b="1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700" b="1" dirty="0">
                          <a:latin typeface="+mn-lt"/>
                          <a:ea typeface="Calibri"/>
                          <a:cs typeface="Times New Roman"/>
                          <a:sym typeface="Symbol"/>
                        </a:rPr>
                        <a:t></a:t>
                      </a:r>
                      <a:r>
                        <a:rPr lang="en-US" sz="2700" b="1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700" b="1" dirty="0">
                          <a:latin typeface="+mn-lt"/>
                          <a:ea typeface="Calibri"/>
                          <a:cs typeface="Times New Roman"/>
                        </a:rPr>
                        <a:t>Э</a:t>
                      </a:r>
                      <a:r>
                        <a:rPr lang="en-US" sz="2700" b="1" baseline="30000" dirty="0"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  <a:endParaRPr lang="ru-RU" sz="27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+mj-lt"/>
                        <a:buAutoNum type="arabicParenR"/>
                      </a:pPr>
                      <a:r>
                        <a:rPr lang="ru-RU" sz="2700" b="1" dirty="0">
                          <a:latin typeface="+mn-lt"/>
                          <a:ea typeface="Calibri"/>
                          <a:cs typeface="Times New Roman"/>
                        </a:rPr>
                        <a:t>Э</a:t>
                      </a:r>
                      <a:r>
                        <a:rPr lang="en-US" sz="2700" b="1" baseline="30000" dirty="0">
                          <a:latin typeface="+mn-lt"/>
                          <a:ea typeface="Calibri"/>
                          <a:cs typeface="Times New Roman"/>
                        </a:rPr>
                        <a:t>+2</a:t>
                      </a:r>
                      <a:r>
                        <a:rPr lang="en-US" sz="2700" b="1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700" b="1" dirty="0">
                          <a:latin typeface="+mn-lt"/>
                          <a:ea typeface="Calibri"/>
                          <a:cs typeface="Times New Roman"/>
                          <a:sym typeface="Symbol"/>
                        </a:rPr>
                        <a:t></a:t>
                      </a:r>
                      <a:r>
                        <a:rPr lang="en-US" sz="2700" b="1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700" b="1" dirty="0">
                          <a:latin typeface="+mn-lt"/>
                          <a:ea typeface="Calibri"/>
                          <a:cs typeface="Times New Roman"/>
                        </a:rPr>
                        <a:t>Э</a:t>
                      </a:r>
                      <a:r>
                        <a:rPr lang="en-US" sz="2700" b="1" baseline="30000" dirty="0">
                          <a:latin typeface="+mn-lt"/>
                          <a:ea typeface="Calibri"/>
                          <a:cs typeface="Times New Roman"/>
                        </a:rPr>
                        <a:t>+3</a:t>
                      </a:r>
                      <a:endParaRPr lang="ru-RU" sz="27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+mj-lt"/>
                        <a:buAutoNum type="arabicParenR"/>
                      </a:pPr>
                      <a:r>
                        <a:rPr lang="ru-RU" sz="2700" b="1" dirty="0">
                          <a:latin typeface="+mn-lt"/>
                          <a:ea typeface="Calibri"/>
                          <a:cs typeface="Times New Roman"/>
                        </a:rPr>
                        <a:t>Э</a:t>
                      </a:r>
                      <a:r>
                        <a:rPr lang="en-US" sz="2700" b="1" baseline="30000" dirty="0">
                          <a:latin typeface="+mn-lt"/>
                          <a:ea typeface="Calibri"/>
                          <a:cs typeface="Times New Roman"/>
                        </a:rPr>
                        <a:t>+6</a:t>
                      </a:r>
                      <a:r>
                        <a:rPr lang="en-US" sz="2700" b="1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700" b="1" dirty="0">
                          <a:latin typeface="+mn-lt"/>
                          <a:ea typeface="Calibri"/>
                          <a:cs typeface="Times New Roman"/>
                          <a:sym typeface="Symbol"/>
                        </a:rPr>
                        <a:t></a:t>
                      </a:r>
                      <a:r>
                        <a:rPr lang="en-US" sz="2700" b="1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700" b="1" dirty="0">
                          <a:latin typeface="+mn-lt"/>
                          <a:ea typeface="Calibri"/>
                          <a:cs typeface="Times New Roman"/>
                        </a:rPr>
                        <a:t>Э</a:t>
                      </a:r>
                      <a:r>
                        <a:rPr lang="ru-RU" sz="2700" b="1" baseline="30000" dirty="0">
                          <a:latin typeface="+mn-lt"/>
                          <a:ea typeface="Calibri"/>
                          <a:cs typeface="Times New Roman"/>
                        </a:rPr>
                        <a:t>+</a:t>
                      </a:r>
                      <a:r>
                        <a:rPr lang="en-US" sz="2700" b="1" baseline="30000" dirty="0"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endParaRPr lang="ru-RU" sz="27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600"/>
                        </a:spcAft>
                        <a:buClr>
                          <a:srgbClr val="FF0000"/>
                        </a:buClr>
                        <a:buFont typeface="+mj-lt"/>
                        <a:buAutoNum type="arabicParenR"/>
                      </a:pPr>
                      <a:r>
                        <a:rPr lang="ru-RU" sz="2700" b="1" dirty="0">
                          <a:latin typeface="+mn-lt"/>
                          <a:ea typeface="Calibri"/>
                          <a:cs typeface="Times New Roman"/>
                        </a:rPr>
                        <a:t>Э</a:t>
                      </a:r>
                      <a:r>
                        <a:rPr lang="ru-RU" sz="2700" b="1" baseline="30000" dirty="0">
                          <a:latin typeface="+mn-lt"/>
                          <a:ea typeface="Calibri"/>
                          <a:cs typeface="Times New Roman"/>
                        </a:rPr>
                        <a:t>+</a:t>
                      </a:r>
                      <a:r>
                        <a:rPr lang="en-US" sz="2700" b="1" baseline="30000" dirty="0">
                          <a:latin typeface="+mn-lt"/>
                          <a:ea typeface="Calibri"/>
                          <a:cs typeface="Times New Roman"/>
                        </a:rPr>
                        <a:t>7</a:t>
                      </a:r>
                      <a:r>
                        <a:rPr lang="en-US" sz="2700" b="1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700" b="1" dirty="0">
                          <a:latin typeface="+mn-lt"/>
                          <a:ea typeface="Calibri"/>
                          <a:cs typeface="Times New Roman"/>
                          <a:sym typeface="Symbol"/>
                        </a:rPr>
                        <a:t></a:t>
                      </a:r>
                      <a:r>
                        <a:rPr lang="ru-RU" sz="2700" b="1" dirty="0">
                          <a:latin typeface="+mn-lt"/>
                          <a:ea typeface="Calibri"/>
                          <a:cs typeface="Times New Roman"/>
                        </a:rPr>
                        <a:t> Э</a:t>
                      </a:r>
                      <a:r>
                        <a:rPr lang="ru-RU" sz="2700" b="1" baseline="30000" dirty="0">
                          <a:latin typeface="+mn-lt"/>
                          <a:ea typeface="Calibri"/>
                          <a:cs typeface="Times New Roman"/>
                        </a:rPr>
                        <a:t>+2</a:t>
                      </a:r>
                      <a:endParaRPr lang="ru-RU" sz="27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10,4 Answers,A,60,2,27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899592" y="5301208"/>
          <a:ext cx="7344816" cy="1224136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836204"/>
                <a:gridCol w="1836204"/>
                <a:gridCol w="1836204"/>
                <a:gridCol w="1836204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452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351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451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432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1547664" y="5373216"/>
            <a:ext cx="6048672" cy="504056"/>
            <a:chOff x="1727176" y="5589240"/>
            <a:chExt cx="6048672" cy="504056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27176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3599384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5471592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7271792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51647" y="260648"/>
            <a:ext cx="8640706" cy="4970591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FF0000"/>
                </a:solidFill>
              </a:rPr>
              <a:t>Вопрос 10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Установите соответствие между схемой превращения и изменением степени окисления восстановителя 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в ней</a:t>
            </a:r>
          </a:p>
          <a:p>
            <a:pPr algn="ctr"/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endParaRPr lang="ru-RU" sz="1100" b="1" dirty="0" smtClean="0">
              <a:solidFill>
                <a:srgbClr val="002060"/>
              </a:solidFill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395536" y="1988840"/>
          <a:ext cx="8424936" cy="31371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20480"/>
                <a:gridCol w="4104456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200" b="1" dirty="0" smtClean="0">
                          <a:latin typeface="+mn-lt"/>
                          <a:ea typeface="Calibri"/>
                          <a:cs typeface="Times New Roman"/>
                        </a:rPr>
                        <a:t>СХЕМА ПРЕВРАЩЕНИЯ</a:t>
                      </a:r>
                      <a:endParaRPr lang="ru-RU" sz="2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200" b="1" dirty="0">
                          <a:latin typeface="+mn-lt"/>
                          <a:ea typeface="Calibri"/>
                          <a:cs typeface="Times New Roman"/>
                        </a:rPr>
                        <a:t>ИЗМЕНЕНИЕ СТЕПЕНИ ОКИСЛЕНИЯ ВОССТАНОВИТЕЛЯ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7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А) </a:t>
                      </a:r>
                      <a:r>
                        <a:rPr lang="en-US" sz="2700" b="1" dirty="0" smtClean="0">
                          <a:latin typeface="+mn-lt"/>
                          <a:ea typeface="Calibri"/>
                          <a:cs typeface="Times New Roman"/>
                        </a:rPr>
                        <a:t>FeCl</a:t>
                      </a:r>
                      <a:r>
                        <a:rPr lang="en-US" sz="2700" b="1" baseline="-25000" dirty="0" smtClean="0"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en-US" sz="27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700" b="1" dirty="0">
                          <a:latin typeface="+mn-lt"/>
                          <a:ea typeface="Calibri"/>
                          <a:cs typeface="Times New Roman"/>
                        </a:rPr>
                        <a:t>+ H</a:t>
                      </a:r>
                      <a:r>
                        <a:rPr lang="en-US" sz="2700" b="1" baseline="-250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2700" b="1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700" b="1" dirty="0">
                          <a:latin typeface="+mn-lt"/>
                          <a:ea typeface="Calibri"/>
                          <a:cs typeface="Times New Roman"/>
                          <a:sym typeface="Symbol"/>
                        </a:rPr>
                        <a:t></a:t>
                      </a:r>
                      <a:r>
                        <a:rPr lang="en-US" sz="2700" b="1" dirty="0">
                          <a:latin typeface="+mn-lt"/>
                          <a:ea typeface="Calibri"/>
                          <a:cs typeface="Times New Roman"/>
                        </a:rPr>
                        <a:t> FeCl</a:t>
                      </a:r>
                      <a:r>
                        <a:rPr lang="en-US" sz="2700" b="1" baseline="-250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2700" b="1" dirty="0">
                          <a:latin typeface="+mn-lt"/>
                          <a:ea typeface="Calibri"/>
                          <a:cs typeface="Times New Roman"/>
                        </a:rPr>
                        <a:t> + </a:t>
                      </a:r>
                      <a:r>
                        <a:rPr lang="en-US" sz="2700" b="1" dirty="0" err="1">
                          <a:latin typeface="+mn-lt"/>
                          <a:ea typeface="Calibri"/>
                          <a:cs typeface="Times New Roman"/>
                        </a:rPr>
                        <a:t>HCl</a:t>
                      </a:r>
                      <a:endParaRPr lang="ru-RU" sz="27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7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Б) </a:t>
                      </a:r>
                      <a:r>
                        <a:rPr lang="en-US" sz="2700" b="1" dirty="0" smtClean="0">
                          <a:latin typeface="+mn-lt"/>
                          <a:ea typeface="Calibri"/>
                          <a:cs typeface="Times New Roman"/>
                        </a:rPr>
                        <a:t>HI </a:t>
                      </a:r>
                      <a:r>
                        <a:rPr lang="en-US" sz="2700" b="1" dirty="0">
                          <a:latin typeface="+mn-lt"/>
                          <a:ea typeface="Calibri"/>
                          <a:cs typeface="Times New Roman"/>
                        </a:rPr>
                        <a:t>+ FeCl</a:t>
                      </a:r>
                      <a:r>
                        <a:rPr lang="en-US" sz="2700" b="1" baseline="-25000" dirty="0"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en-US" sz="2700" b="1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700" b="1" dirty="0">
                          <a:latin typeface="+mn-lt"/>
                          <a:ea typeface="Calibri"/>
                          <a:cs typeface="Times New Roman"/>
                          <a:sym typeface="Symbol"/>
                        </a:rPr>
                        <a:t></a:t>
                      </a:r>
                      <a:r>
                        <a:rPr lang="en-US" sz="2700" b="1" dirty="0">
                          <a:latin typeface="+mn-lt"/>
                          <a:ea typeface="Calibri"/>
                          <a:cs typeface="Times New Roman"/>
                        </a:rPr>
                        <a:t> FeCl</a:t>
                      </a:r>
                      <a:r>
                        <a:rPr lang="en-US" sz="2700" b="1" baseline="-250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2700" b="1" dirty="0">
                          <a:latin typeface="+mn-lt"/>
                          <a:ea typeface="Calibri"/>
                          <a:cs typeface="Times New Roman"/>
                        </a:rPr>
                        <a:t> + I</a:t>
                      </a:r>
                      <a:r>
                        <a:rPr lang="en-US" sz="2700" b="1" baseline="-250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2700" b="1" dirty="0">
                          <a:latin typeface="+mn-lt"/>
                          <a:ea typeface="Calibri"/>
                          <a:cs typeface="Times New Roman"/>
                        </a:rPr>
                        <a:t> +</a:t>
                      </a:r>
                      <a:r>
                        <a:rPr lang="en-US" sz="2700" b="1" dirty="0" err="1">
                          <a:latin typeface="+mn-lt"/>
                          <a:ea typeface="Calibri"/>
                          <a:cs typeface="Times New Roman"/>
                        </a:rPr>
                        <a:t>HCl</a:t>
                      </a:r>
                      <a:endParaRPr lang="ru-RU" sz="27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7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В) </a:t>
                      </a:r>
                      <a:r>
                        <a:rPr lang="de-DE" sz="2700" b="1" dirty="0" smtClean="0">
                          <a:latin typeface="+mn-lt"/>
                          <a:ea typeface="Calibri"/>
                          <a:cs typeface="Times New Roman"/>
                        </a:rPr>
                        <a:t>SO</a:t>
                      </a:r>
                      <a:r>
                        <a:rPr lang="de-DE" sz="2700" b="1" baseline="-25000" dirty="0" smtClean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de-DE" sz="27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de-DE" sz="2700" b="1" dirty="0">
                          <a:latin typeface="+mn-lt"/>
                          <a:ea typeface="Calibri"/>
                          <a:cs typeface="Times New Roman"/>
                        </a:rPr>
                        <a:t>+ KMnO</a:t>
                      </a:r>
                      <a:r>
                        <a:rPr lang="de-DE" sz="2700" b="1" baseline="-25000" dirty="0"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de-DE" sz="2700" b="1" dirty="0">
                          <a:latin typeface="+mn-lt"/>
                          <a:ea typeface="Calibri"/>
                          <a:cs typeface="Times New Roman"/>
                        </a:rPr>
                        <a:t> + H</a:t>
                      </a:r>
                      <a:r>
                        <a:rPr lang="de-DE" sz="2700" b="1" baseline="-250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de-DE" sz="2700" b="1" dirty="0">
                          <a:latin typeface="+mn-lt"/>
                          <a:ea typeface="Calibri"/>
                          <a:cs typeface="Times New Roman"/>
                        </a:rPr>
                        <a:t>O </a:t>
                      </a:r>
                      <a:r>
                        <a:rPr lang="en-US" sz="2700" b="1" dirty="0">
                          <a:latin typeface="+mn-lt"/>
                          <a:ea typeface="Calibri"/>
                          <a:cs typeface="Times New Roman"/>
                          <a:sym typeface="Symbol"/>
                        </a:rPr>
                        <a:t></a:t>
                      </a:r>
                      <a:r>
                        <a:rPr lang="de-DE" sz="2700" b="1" dirty="0">
                          <a:latin typeface="+mn-lt"/>
                          <a:ea typeface="Calibri"/>
                          <a:cs typeface="Times New Roman"/>
                        </a:rPr>
                        <a:t> MnSO</a:t>
                      </a:r>
                      <a:r>
                        <a:rPr lang="de-DE" sz="2700" b="1" baseline="-25000" dirty="0"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de-DE" sz="2700" b="1" dirty="0">
                          <a:latin typeface="+mn-lt"/>
                          <a:ea typeface="Calibri"/>
                          <a:cs typeface="Times New Roman"/>
                        </a:rPr>
                        <a:t> + K</a:t>
                      </a:r>
                      <a:r>
                        <a:rPr lang="de-DE" sz="2700" b="1" baseline="-250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de-DE" sz="2700" b="1" dirty="0">
                          <a:latin typeface="+mn-lt"/>
                          <a:ea typeface="Calibri"/>
                          <a:cs typeface="Times New Roman"/>
                        </a:rPr>
                        <a:t>SO</a:t>
                      </a:r>
                      <a:r>
                        <a:rPr lang="de-DE" sz="2700" b="1" baseline="-25000" dirty="0"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de-DE" sz="2700" b="1" dirty="0">
                          <a:latin typeface="+mn-lt"/>
                          <a:ea typeface="Calibri"/>
                          <a:cs typeface="Times New Roman"/>
                        </a:rPr>
                        <a:t> + H</a:t>
                      </a:r>
                      <a:r>
                        <a:rPr lang="de-DE" sz="2700" b="1" baseline="-250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de-DE" sz="2700" b="1" dirty="0">
                          <a:latin typeface="+mn-lt"/>
                          <a:ea typeface="Calibri"/>
                          <a:cs typeface="Times New Roman"/>
                        </a:rPr>
                        <a:t>SO</a:t>
                      </a:r>
                      <a:r>
                        <a:rPr lang="de-DE" sz="2700" b="1" baseline="-25000" dirty="0"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  <a:endParaRPr lang="ru-RU" sz="27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+mj-lt"/>
                        <a:buAutoNum type="arabicParenR"/>
                      </a:pPr>
                      <a:r>
                        <a:rPr lang="ru-RU" sz="2700" b="1" dirty="0">
                          <a:latin typeface="+mn-lt"/>
                          <a:ea typeface="Calibri"/>
                          <a:cs typeface="Times New Roman"/>
                        </a:rPr>
                        <a:t>Э</a:t>
                      </a:r>
                      <a:r>
                        <a:rPr lang="de-DE" sz="2700" b="1" baseline="30000" dirty="0">
                          <a:latin typeface="+mn-lt"/>
                          <a:ea typeface="Calibri"/>
                          <a:cs typeface="Times New Roman"/>
                        </a:rPr>
                        <a:t>+7</a:t>
                      </a:r>
                      <a:r>
                        <a:rPr lang="de-DE" sz="2700" b="1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700" b="1" dirty="0">
                          <a:latin typeface="+mn-lt"/>
                          <a:ea typeface="Calibri"/>
                          <a:cs typeface="Times New Roman"/>
                          <a:sym typeface="Symbol"/>
                        </a:rPr>
                        <a:t></a:t>
                      </a:r>
                      <a:r>
                        <a:rPr lang="en-US" sz="2700" b="1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700" b="1" dirty="0">
                          <a:latin typeface="+mn-lt"/>
                          <a:ea typeface="Calibri"/>
                          <a:cs typeface="Times New Roman"/>
                        </a:rPr>
                        <a:t>Э</a:t>
                      </a:r>
                      <a:r>
                        <a:rPr lang="de-DE" sz="2700" b="1" baseline="30000" dirty="0">
                          <a:latin typeface="+mn-lt"/>
                          <a:ea typeface="Calibri"/>
                          <a:cs typeface="Times New Roman"/>
                        </a:rPr>
                        <a:t>+2</a:t>
                      </a:r>
                      <a:endParaRPr lang="ru-RU" sz="27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+mj-lt"/>
                        <a:buAutoNum type="arabicParenR"/>
                      </a:pPr>
                      <a:r>
                        <a:rPr lang="ru-RU" sz="2700" b="1" dirty="0">
                          <a:latin typeface="+mn-lt"/>
                          <a:ea typeface="Calibri"/>
                          <a:cs typeface="Times New Roman"/>
                        </a:rPr>
                        <a:t>Э</a:t>
                      </a:r>
                      <a:r>
                        <a:rPr lang="de-DE" sz="2700" b="1" baseline="30000" dirty="0">
                          <a:latin typeface="+mn-lt"/>
                          <a:ea typeface="Calibri"/>
                          <a:cs typeface="Times New Roman"/>
                        </a:rPr>
                        <a:t>+4</a:t>
                      </a:r>
                      <a:r>
                        <a:rPr lang="de-DE" sz="2700" b="1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700" b="1" dirty="0">
                          <a:latin typeface="+mn-lt"/>
                          <a:ea typeface="Calibri"/>
                          <a:cs typeface="Times New Roman"/>
                          <a:sym typeface="Symbol"/>
                        </a:rPr>
                        <a:t></a:t>
                      </a:r>
                      <a:r>
                        <a:rPr lang="en-US" sz="2700" b="1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700" b="1" dirty="0">
                          <a:latin typeface="+mn-lt"/>
                          <a:ea typeface="Calibri"/>
                          <a:cs typeface="Times New Roman"/>
                        </a:rPr>
                        <a:t>Э</a:t>
                      </a:r>
                      <a:r>
                        <a:rPr lang="de-DE" sz="2700" b="1" baseline="30000" dirty="0">
                          <a:latin typeface="+mn-lt"/>
                          <a:ea typeface="Calibri"/>
                          <a:cs typeface="Times New Roman"/>
                        </a:rPr>
                        <a:t>+6</a:t>
                      </a:r>
                      <a:endParaRPr lang="ru-RU" sz="27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+mj-lt"/>
                        <a:buAutoNum type="arabicParenR"/>
                      </a:pPr>
                      <a:r>
                        <a:rPr lang="ru-RU" sz="2700" b="1" dirty="0">
                          <a:latin typeface="+mn-lt"/>
                          <a:ea typeface="Calibri"/>
                          <a:cs typeface="Times New Roman"/>
                        </a:rPr>
                        <a:t>Э</a:t>
                      </a:r>
                      <a:r>
                        <a:rPr lang="de-DE" sz="2700" b="1" baseline="30000" dirty="0">
                          <a:latin typeface="+mn-lt"/>
                          <a:ea typeface="Calibri"/>
                          <a:cs typeface="Times New Roman"/>
                        </a:rPr>
                        <a:t>+3</a:t>
                      </a:r>
                      <a:r>
                        <a:rPr lang="de-DE" sz="2700" b="1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700" b="1" dirty="0">
                          <a:latin typeface="+mn-lt"/>
                          <a:ea typeface="Calibri"/>
                          <a:cs typeface="Times New Roman"/>
                          <a:sym typeface="Symbol"/>
                        </a:rPr>
                        <a:t></a:t>
                      </a:r>
                      <a:r>
                        <a:rPr lang="en-US" sz="2700" b="1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700" b="1" dirty="0">
                          <a:latin typeface="+mn-lt"/>
                          <a:ea typeface="Calibri"/>
                          <a:cs typeface="Times New Roman"/>
                        </a:rPr>
                        <a:t>Э</a:t>
                      </a:r>
                      <a:r>
                        <a:rPr lang="de-DE" sz="2700" b="1" baseline="30000" dirty="0">
                          <a:latin typeface="+mn-lt"/>
                          <a:ea typeface="Calibri"/>
                          <a:cs typeface="Times New Roman"/>
                        </a:rPr>
                        <a:t>+2</a:t>
                      </a:r>
                      <a:endParaRPr lang="ru-RU" sz="27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+mj-lt"/>
                        <a:buAutoNum type="arabicParenR"/>
                      </a:pPr>
                      <a:r>
                        <a:rPr lang="ru-RU" sz="2700" b="1" dirty="0">
                          <a:latin typeface="+mn-lt"/>
                          <a:ea typeface="Calibri"/>
                          <a:cs typeface="Times New Roman"/>
                        </a:rPr>
                        <a:t>Э</a:t>
                      </a:r>
                      <a:r>
                        <a:rPr lang="de-DE" sz="2700" b="1" baseline="30000" dirty="0"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de-DE" sz="2700" b="1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700" b="1" dirty="0">
                          <a:latin typeface="+mn-lt"/>
                          <a:ea typeface="Calibri"/>
                          <a:cs typeface="Times New Roman"/>
                          <a:sym typeface="Symbol"/>
                        </a:rPr>
                        <a:t></a:t>
                      </a:r>
                      <a:r>
                        <a:rPr lang="en-US" sz="2700" b="1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700" b="1" dirty="0">
                          <a:latin typeface="+mn-lt"/>
                          <a:ea typeface="Calibri"/>
                          <a:cs typeface="Times New Roman"/>
                        </a:rPr>
                        <a:t>Э</a:t>
                      </a:r>
                      <a:r>
                        <a:rPr lang="de-DE" sz="2700" b="1" baseline="30000" dirty="0">
                          <a:latin typeface="+mn-lt"/>
                          <a:ea typeface="Calibri"/>
                          <a:cs typeface="Times New Roman"/>
                        </a:rPr>
                        <a:t>+1</a:t>
                      </a:r>
                      <a:endParaRPr lang="ru-RU" sz="27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600"/>
                        </a:spcAft>
                        <a:buClr>
                          <a:srgbClr val="FF0000"/>
                        </a:buClr>
                        <a:buFont typeface="+mj-lt"/>
                        <a:buAutoNum type="arabicParenR"/>
                      </a:pPr>
                      <a:r>
                        <a:rPr lang="ru-RU" sz="2700" b="1" dirty="0">
                          <a:latin typeface="+mn-lt"/>
                          <a:ea typeface="Calibri"/>
                          <a:cs typeface="Times New Roman"/>
                        </a:rPr>
                        <a:t>Э</a:t>
                      </a:r>
                      <a:r>
                        <a:rPr lang="de-DE" sz="2700" b="1" baseline="30000" dirty="0">
                          <a:latin typeface="+mn-lt"/>
                          <a:ea typeface="Calibri"/>
                          <a:cs typeface="Times New Roman"/>
                        </a:rPr>
                        <a:t>-1</a:t>
                      </a:r>
                      <a:r>
                        <a:rPr lang="de-DE" sz="2700" b="1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700" b="1" dirty="0">
                          <a:latin typeface="+mn-lt"/>
                          <a:ea typeface="Calibri"/>
                          <a:cs typeface="Times New Roman"/>
                          <a:sym typeface="Symbol"/>
                        </a:rPr>
                        <a:t></a:t>
                      </a:r>
                      <a:r>
                        <a:rPr lang="en-US" sz="2700" b="1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700" b="1" dirty="0">
                          <a:latin typeface="+mn-lt"/>
                          <a:ea typeface="Calibri"/>
                          <a:cs typeface="Times New Roman"/>
                        </a:rPr>
                        <a:t>Э</a:t>
                      </a:r>
                      <a:r>
                        <a:rPr lang="de-DE" sz="2700" b="1" baseline="30000" dirty="0"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  <a:endParaRPr lang="ru-RU" sz="27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8640960" cy="5693866"/>
          </a:xfrm>
          <a:prstGeom prst="rect">
            <a:avLst/>
          </a:prstGeom>
          <a:solidFill>
            <a:schemeClr val="lt1">
              <a:alpha val="82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Источник:</a:t>
            </a:r>
          </a:p>
          <a:p>
            <a:pPr lvl="0">
              <a:buFont typeface="Arial" pitchFamily="34" charset="0"/>
              <a:buChar char="•"/>
            </a:pPr>
            <a:r>
              <a:rPr lang="ru-RU" dirty="0"/>
              <a:t>Спецификация контрольных измерительных материалов для проведения в 2013 году государственной (итоговой) аттестации (в новой форме) по ХИМИИ обучающихся, освоивших основные общеобразовательные программы основного общего образования </a:t>
            </a:r>
            <a:r>
              <a:rPr lang="ru-RU" u="sng" dirty="0">
                <a:hlinkClick r:id="rId2"/>
              </a:rPr>
              <a:t>http://www.fipi.ru/view/sections/227/docs/628</a:t>
            </a:r>
            <a:endParaRPr lang="ru-RU" dirty="0"/>
          </a:p>
          <a:p>
            <a:pPr lvl="0">
              <a:buFont typeface="Arial" pitchFamily="34" charset="0"/>
              <a:buChar char="•"/>
            </a:pPr>
            <a:r>
              <a:rPr lang="ru-RU" dirty="0"/>
              <a:t>Демонстрационный вариант контрольных измерительных материалов для проведения в 2013 году государственной (итоговой) аттестации (в новой форме) по ХИМИИ обучающихся, освоивших основные общеобразовательные программы основного общего </a:t>
            </a:r>
            <a:r>
              <a:rPr lang="ru-RU"/>
              <a:t>образования </a:t>
            </a:r>
            <a:r>
              <a:rPr lang="ru-RU" smtClean="0"/>
              <a:t> </a:t>
            </a:r>
            <a:r>
              <a:rPr lang="ru-RU" u="sng" smtClean="0">
                <a:hlinkClick r:id="rId2"/>
              </a:rPr>
              <a:t>http</a:t>
            </a:r>
            <a:r>
              <a:rPr lang="ru-RU" u="sng" dirty="0">
                <a:hlinkClick r:id="rId2"/>
              </a:rPr>
              <a:t>://www.fipi.ru/view/sections/227/docs/628</a:t>
            </a:r>
            <a:endParaRPr lang="ru-RU" dirty="0"/>
          </a:p>
          <a:p>
            <a:pPr lvl="0">
              <a:buFont typeface="Arial" pitchFamily="34" charset="0"/>
              <a:buChar char="•"/>
            </a:pPr>
            <a:r>
              <a:rPr lang="ru-RU" dirty="0"/>
              <a:t>ГИА – 2013 по химии </a:t>
            </a:r>
            <a:r>
              <a:rPr lang="ru-RU" u="sng" dirty="0">
                <a:hlinkClick r:id="rId3"/>
              </a:rPr>
              <a:t>http://ege.yandex.ru/chemistry-gia/</a:t>
            </a:r>
            <a:endParaRPr lang="ru-RU" dirty="0"/>
          </a:p>
          <a:p>
            <a:pPr lvl="0">
              <a:buFont typeface="Arial" pitchFamily="34" charset="0"/>
              <a:buChar char="•"/>
            </a:pPr>
            <a:r>
              <a:rPr lang="ru-RU" dirty="0"/>
              <a:t>ГИА – 2013: Экзамен в новой форме: Химия: 9-й </a:t>
            </a:r>
            <a:r>
              <a:rPr lang="ru-RU" dirty="0" err="1"/>
              <a:t>кл</a:t>
            </a:r>
            <a:r>
              <a:rPr lang="ru-RU" dirty="0"/>
              <a:t>.: Тренировочные варианты экзаменационных работ для проведения государственной итоговой аттестации в новой форме/ авт.-сост. Д.Ю. </a:t>
            </a:r>
            <a:r>
              <a:rPr lang="ru-RU" dirty="0" err="1"/>
              <a:t>Добротин</a:t>
            </a:r>
            <a:r>
              <a:rPr lang="ru-RU" dirty="0"/>
              <a:t>, А.А. Каверина. – М.: </a:t>
            </a:r>
            <a:r>
              <a:rPr lang="ru-RU" dirty="0" err="1"/>
              <a:t>Астрель</a:t>
            </a:r>
            <a:r>
              <a:rPr lang="ru-RU" dirty="0"/>
              <a:t>, 2013. – 59, [5] с.: ил. – (Федеральный институт педагогических измерений).</a:t>
            </a:r>
          </a:p>
          <a:p>
            <a:pPr>
              <a:buFont typeface="Arial" pitchFamily="34" charset="0"/>
              <a:buChar char="•"/>
            </a:pPr>
            <a:r>
              <a:rPr lang="ru-RU" dirty="0"/>
              <a:t>ГИА – 2012: Экзамен в новой форме: Химия: 9-й </a:t>
            </a:r>
            <a:r>
              <a:rPr lang="ru-RU" dirty="0" err="1"/>
              <a:t>кл</a:t>
            </a:r>
            <a:r>
              <a:rPr lang="ru-RU" dirty="0"/>
              <a:t>.: Тренировочные варианты экзаменационных работ для проведения государственной итоговой аттестации в новой форме/ авт.-сост. Д.Ю. </a:t>
            </a:r>
            <a:r>
              <a:rPr lang="ru-RU" dirty="0" err="1"/>
              <a:t>Добротин</a:t>
            </a:r>
            <a:r>
              <a:rPr lang="ru-RU" dirty="0"/>
              <a:t>, А.А. Каверина. – М.: АСТ: </a:t>
            </a:r>
            <a:r>
              <a:rPr lang="ru-RU" dirty="0" err="1"/>
              <a:t>Астрель</a:t>
            </a:r>
            <a:r>
              <a:rPr lang="ru-RU" dirty="0"/>
              <a:t>, 2012. – 62, [2] с.: ил. – (Федеральный институт педагогических измерений).</a:t>
            </a:r>
            <a:endParaRPr lang="ru-RU" dirty="0" smtClean="0">
              <a:solidFill>
                <a:srgbClr val="FF000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Иллюстрации:</a:t>
            </a:r>
          </a:p>
          <a:p>
            <a:r>
              <a:rPr lang="de-DE" u="sng" dirty="0" smtClean="0">
                <a:hlinkClick r:id="rId4"/>
              </a:rPr>
              <a:t>http://www.crystalgraphics.com</a:t>
            </a:r>
            <a:r>
              <a:rPr lang="ru-RU" u="sng" dirty="0" smtClean="0"/>
              <a:t> </a:t>
            </a:r>
            <a:r>
              <a:rPr lang="ru-RU" dirty="0" smtClean="0"/>
              <a:t>– макет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1,4 Answers,B,60,2,27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899592" y="5301208"/>
          <a:ext cx="7344816" cy="1224136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836204"/>
                <a:gridCol w="1836204"/>
                <a:gridCol w="1836204"/>
                <a:gridCol w="1836204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lvl="0" algn="ctr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132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232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241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131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1547664" y="5373216"/>
            <a:ext cx="6048672" cy="504056"/>
            <a:chOff x="1727176" y="5589240"/>
            <a:chExt cx="6048672" cy="504056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27176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3599384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5471592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7271792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51647" y="260648"/>
            <a:ext cx="8640706" cy="4539704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FF0000"/>
                </a:solidFill>
              </a:rPr>
              <a:t>Вопрос 1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Установите соответствие между схемой химической реакции и изменением степени окисления восстановителя в ней</a:t>
            </a:r>
          </a:p>
          <a:p>
            <a:pPr algn="ctr"/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endParaRPr lang="ru-RU" sz="1100" b="1" dirty="0" smtClean="0">
              <a:solidFill>
                <a:srgbClr val="002060"/>
              </a:solidFill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395536" y="1988840"/>
          <a:ext cx="8424936" cy="32247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20480"/>
                <a:gridCol w="4104456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200" b="1" dirty="0">
                          <a:latin typeface="+mn-lt"/>
                          <a:ea typeface="Calibri"/>
                          <a:cs typeface="Times New Roman"/>
                        </a:rPr>
                        <a:t>СХЕМА РЕАКЦИИ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200" b="1" dirty="0">
                          <a:latin typeface="+mn-lt"/>
                          <a:ea typeface="Calibri"/>
                          <a:cs typeface="Times New Roman"/>
                        </a:rPr>
                        <a:t>ИЗМЕНЕНИЕ СТЕПЕНИ ОКИСЛЕНИЯ ВОССТАНОВИТЕЛЯ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FF0000"/>
                        </a:buClr>
                        <a:buFontTx/>
                        <a:buNone/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А) </a:t>
                      </a:r>
                      <a:r>
                        <a:rPr lang="en-US" sz="2800" b="1" dirty="0" smtClean="0">
                          <a:latin typeface="+mn-lt"/>
                          <a:ea typeface="Calibri"/>
                          <a:cs typeface="Times New Roman"/>
                        </a:rPr>
                        <a:t>KMnO</a:t>
                      </a:r>
                      <a:r>
                        <a:rPr lang="en-US" sz="2800" b="1" baseline="-25000" dirty="0" smtClean="0"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en-US" sz="28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+ </a:t>
                      </a:r>
                      <a:r>
                        <a:rPr lang="en-US" sz="2800" b="1" dirty="0" err="1">
                          <a:latin typeface="+mn-lt"/>
                          <a:ea typeface="Calibri"/>
                          <a:cs typeface="Times New Roman"/>
                        </a:rPr>
                        <a:t>HCl</a:t>
                      </a: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  <a:sym typeface="Symbol"/>
                        </a:rPr>
                        <a:t></a:t>
                      </a: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 MnCl</a:t>
                      </a:r>
                      <a:r>
                        <a:rPr lang="en-US" sz="2800" b="1" baseline="-250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 + Cl</a:t>
                      </a:r>
                      <a:r>
                        <a:rPr lang="en-US" sz="2800" b="1" baseline="-25000" dirty="0">
                          <a:latin typeface="+mn-lt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+ </a:t>
                      </a:r>
                      <a:r>
                        <a:rPr lang="en-US" sz="2800" b="1" dirty="0" err="1">
                          <a:latin typeface="+mn-lt"/>
                          <a:ea typeface="Calibri"/>
                          <a:cs typeface="Times New Roman"/>
                        </a:rPr>
                        <a:t>KCl</a:t>
                      </a: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 + H</a:t>
                      </a:r>
                      <a:r>
                        <a:rPr lang="en-US" sz="2800" b="1" baseline="-250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O</a:t>
                      </a:r>
                      <a:endParaRPr lang="ru-RU" sz="28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FF0000"/>
                        </a:buClr>
                        <a:buFontTx/>
                        <a:buNone/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Б) </a:t>
                      </a:r>
                      <a:r>
                        <a:rPr lang="en-US" sz="2800" b="1" dirty="0" smtClean="0">
                          <a:latin typeface="+mn-lt"/>
                          <a:ea typeface="Calibri"/>
                          <a:cs typeface="Times New Roman"/>
                        </a:rPr>
                        <a:t>FeCl</a:t>
                      </a:r>
                      <a:r>
                        <a:rPr lang="en-US" sz="2800" b="1" baseline="-25000" dirty="0" smtClean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28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+ Cl</a:t>
                      </a:r>
                      <a:r>
                        <a:rPr lang="en-US" sz="2800" b="1" baseline="-250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  <a:sym typeface="Symbol"/>
                        </a:rPr>
                        <a:t></a:t>
                      </a: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 FeCl</a:t>
                      </a:r>
                      <a:r>
                        <a:rPr lang="en-US" sz="2800" b="1" baseline="-25000" dirty="0"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endParaRPr lang="ru-RU" sz="28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FF0000"/>
                        </a:buClr>
                        <a:buFontTx/>
                        <a:buNone/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В) </a:t>
                      </a:r>
                      <a:r>
                        <a:rPr lang="en-US" sz="2800" b="1" dirty="0" err="1" smtClean="0">
                          <a:latin typeface="+mn-lt"/>
                          <a:ea typeface="Calibri"/>
                          <a:cs typeface="Times New Roman"/>
                        </a:rPr>
                        <a:t>HCl</a:t>
                      </a:r>
                      <a:r>
                        <a:rPr lang="en-US" sz="28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+ CrO</a:t>
                      </a:r>
                      <a:r>
                        <a:rPr lang="en-US" sz="2800" b="1" baseline="-25000" dirty="0"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  <a:sym typeface="Symbol"/>
                        </a:rPr>
                        <a:t></a:t>
                      </a: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 Cl</a:t>
                      </a:r>
                      <a:r>
                        <a:rPr lang="en-US" sz="2800" b="1" baseline="-250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 + CrCl</a:t>
                      </a:r>
                      <a:r>
                        <a:rPr lang="en-US" sz="2800" b="1" baseline="-25000" dirty="0"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 +H</a:t>
                      </a:r>
                      <a:r>
                        <a:rPr lang="en-US" sz="2800" b="1" baseline="-250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O</a:t>
                      </a:r>
                      <a:endParaRPr lang="ru-RU" sz="2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+mj-lt"/>
                        <a:buAutoNum type="arabicParenR"/>
                      </a:pPr>
                      <a:r>
                        <a:rPr lang="ru-RU" sz="2800" b="1" dirty="0">
                          <a:latin typeface="+mn-lt"/>
                          <a:ea typeface="Calibri"/>
                          <a:cs typeface="Times New Roman"/>
                        </a:rPr>
                        <a:t>Э</a:t>
                      </a:r>
                      <a:r>
                        <a:rPr lang="en-US" sz="2800" b="1" baseline="30000" dirty="0"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  <a:sym typeface="Symbol"/>
                        </a:rPr>
                        <a:t></a:t>
                      </a: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b="1" dirty="0">
                          <a:latin typeface="+mn-lt"/>
                          <a:ea typeface="Calibri"/>
                          <a:cs typeface="Times New Roman"/>
                        </a:rPr>
                        <a:t>Э</a:t>
                      </a:r>
                      <a:r>
                        <a:rPr lang="en-US" sz="2800" b="1" baseline="30000" dirty="0"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endParaRPr lang="ru-RU" sz="28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+mj-lt"/>
                        <a:buAutoNum type="arabicParenR"/>
                      </a:pPr>
                      <a:r>
                        <a:rPr lang="ru-RU" sz="2800" b="1" dirty="0">
                          <a:latin typeface="+mn-lt"/>
                          <a:ea typeface="Calibri"/>
                          <a:cs typeface="Times New Roman"/>
                        </a:rPr>
                        <a:t>Э</a:t>
                      </a:r>
                      <a:r>
                        <a:rPr lang="en-US" sz="2800" b="1" baseline="30000" dirty="0"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  <a:sym typeface="Symbol"/>
                        </a:rPr>
                        <a:t></a:t>
                      </a: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b="1" dirty="0">
                          <a:latin typeface="+mn-lt"/>
                          <a:ea typeface="Calibri"/>
                          <a:cs typeface="Times New Roman"/>
                        </a:rPr>
                        <a:t>Э</a:t>
                      </a:r>
                      <a:r>
                        <a:rPr lang="en-US" sz="2800" b="1" baseline="30000" dirty="0"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  <a:endParaRPr lang="ru-RU" sz="28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+mj-lt"/>
                        <a:buAutoNum type="arabicParenR"/>
                      </a:pPr>
                      <a:r>
                        <a:rPr lang="ru-RU" sz="2800" b="1" dirty="0">
                          <a:latin typeface="+mn-lt"/>
                          <a:ea typeface="Calibri"/>
                          <a:cs typeface="Times New Roman"/>
                        </a:rPr>
                        <a:t>Э</a:t>
                      </a:r>
                      <a:r>
                        <a:rPr lang="en-US" sz="2800" b="1" baseline="30000" dirty="0">
                          <a:latin typeface="+mn-lt"/>
                          <a:ea typeface="Calibri"/>
                          <a:cs typeface="Times New Roman"/>
                        </a:rPr>
                        <a:t>+2</a:t>
                      </a: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  <a:sym typeface="Symbol"/>
                        </a:rPr>
                        <a:t></a:t>
                      </a: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b="1" dirty="0">
                          <a:latin typeface="+mn-lt"/>
                          <a:ea typeface="Calibri"/>
                          <a:cs typeface="Times New Roman"/>
                        </a:rPr>
                        <a:t>Э</a:t>
                      </a:r>
                      <a:r>
                        <a:rPr lang="en-US" sz="2800" b="1" baseline="30000" dirty="0">
                          <a:latin typeface="+mn-lt"/>
                          <a:ea typeface="Calibri"/>
                          <a:cs typeface="Times New Roman"/>
                        </a:rPr>
                        <a:t>+3</a:t>
                      </a:r>
                      <a:endParaRPr lang="ru-RU" sz="28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+mj-lt"/>
                        <a:buAutoNum type="arabicParenR"/>
                      </a:pPr>
                      <a:r>
                        <a:rPr lang="ru-RU" sz="2800" b="1" dirty="0">
                          <a:latin typeface="+mn-lt"/>
                          <a:ea typeface="Calibri"/>
                          <a:cs typeface="Times New Roman"/>
                        </a:rPr>
                        <a:t>Э</a:t>
                      </a:r>
                      <a:r>
                        <a:rPr lang="en-US" sz="2800" b="1" baseline="30000" dirty="0">
                          <a:latin typeface="+mn-lt"/>
                          <a:ea typeface="Calibri"/>
                          <a:cs typeface="Times New Roman"/>
                        </a:rPr>
                        <a:t>+3</a:t>
                      </a: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  <a:sym typeface="Symbol"/>
                        </a:rPr>
                        <a:t></a:t>
                      </a: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b="1" dirty="0">
                          <a:latin typeface="+mn-lt"/>
                          <a:ea typeface="Calibri"/>
                          <a:cs typeface="Times New Roman"/>
                        </a:rPr>
                        <a:t>Э</a:t>
                      </a:r>
                      <a:r>
                        <a:rPr lang="ru-RU" sz="2800" b="1" baseline="30000" dirty="0">
                          <a:latin typeface="+mn-lt"/>
                          <a:ea typeface="Calibri"/>
                          <a:cs typeface="Times New Roman"/>
                        </a:rPr>
                        <a:t>+2</a:t>
                      </a:r>
                      <a:endParaRPr lang="ru-RU" sz="28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600"/>
                        </a:spcAft>
                        <a:buClr>
                          <a:srgbClr val="FF0000"/>
                        </a:buClr>
                        <a:buFont typeface="+mj-lt"/>
                        <a:buAutoNum type="arabicParenR"/>
                      </a:pPr>
                      <a:r>
                        <a:rPr lang="ru-RU" sz="2800" b="1" dirty="0">
                          <a:latin typeface="+mn-lt"/>
                          <a:ea typeface="Calibri"/>
                          <a:cs typeface="Times New Roman"/>
                        </a:rPr>
                        <a:t>Э</a:t>
                      </a:r>
                      <a:r>
                        <a:rPr lang="ru-RU" sz="2800" b="1" baseline="30000" dirty="0">
                          <a:latin typeface="+mn-lt"/>
                          <a:ea typeface="Calibri"/>
                          <a:cs typeface="Times New Roman"/>
                        </a:rPr>
                        <a:t>+4</a:t>
                      </a:r>
                      <a:r>
                        <a:rPr lang="ru-RU" sz="2800" b="1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  <a:sym typeface="Symbol"/>
                        </a:rPr>
                        <a:t></a:t>
                      </a:r>
                      <a:r>
                        <a:rPr lang="ru-RU" sz="2800" b="1" dirty="0">
                          <a:latin typeface="+mn-lt"/>
                          <a:ea typeface="Calibri"/>
                          <a:cs typeface="Times New Roman"/>
                        </a:rPr>
                        <a:t> Э</a:t>
                      </a:r>
                      <a:r>
                        <a:rPr lang="ru-RU" sz="2800" b="1" baseline="30000" dirty="0">
                          <a:latin typeface="+mn-lt"/>
                          <a:ea typeface="Calibri"/>
                          <a:cs typeface="Times New Roman"/>
                        </a:rPr>
                        <a:t>+2</a:t>
                      </a:r>
                      <a:endParaRPr lang="ru-RU" sz="2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2,4 Answers,C,60,2,27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899592" y="5013176"/>
          <a:ext cx="7344816" cy="1224136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836204"/>
                <a:gridCol w="1836204"/>
                <a:gridCol w="1836204"/>
                <a:gridCol w="1836204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lvl="0" algn="ctr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322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542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521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513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1547664" y="5085184"/>
            <a:ext cx="6048672" cy="504056"/>
            <a:chOff x="1727176" y="5589240"/>
            <a:chExt cx="6048672" cy="504056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27176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3599384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5471592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7271792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51647" y="404664"/>
            <a:ext cx="8640706" cy="367793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FF0000"/>
                </a:solidFill>
              </a:rPr>
              <a:t>Вопрос 2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Установите соответствие между формулой вещества и степенью окисления серы в нём</a:t>
            </a:r>
          </a:p>
          <a:p>
            <a:pPr algn="ctr"/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endParaRPr lang="ru-RU" sz="1100" b="1" dirty="0" smtClean="0">
              <a:solidFill>
                <a:srgbClr val="002060"/>
              </a:solidFill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359532" y="1988840"/>
          <a:ext cx="8424936" cy="27340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20480"/>
                <a:gridCol w="4104456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600" b="1" dirty="0">
                          <a:latin typeface="+mn-lt"/>
                          <a:ea typeface="Calibri"/>
                          <a:cs typeface="Times New Roman"/>
                        </a:rPr>
                        <a:t>ФОРМУЛА ВЕЩЕСТВА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600" b="1">
                          <a:latin typeface="+mn-lt"/>
                          <a:ea typeface="Calibri"/>
                          <a:cs typeface="Times New Roman"/>
                        </a:rPr>
                        <a:t>СТЕПЕНЬ ОКИСЛЕНИЯ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600" b="1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А</a:t>
                      </a:r>
                      <a:r>
                        <a:rPr lang="en-US" sz="2600" b="1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) </a:t>
                      </a:r>
                      <a:r>
                        <a:rPr lang="en-US" sz="2600" b="1" dirty="0">
                          <a:latin typeface="+mn-lt"/>
                          <a:ea typeface="Calibri"/>
                          <a:cs typeface="Times New Roman"/>
                        </a:rPr>
                        <a:t>K</a:t>
                      </a:r>
                      <a:r>
                        <a:rPr lang="en-US" sz="2600" b="1" baseline="-250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2600" b="1" dirty="0">
                          <a:latin typeface="+mn-lt"/>
                          <a:ea typeface="Calibri"/>
                          <a:cs typeface="Times New Roman"/>
                        </a:rPr>
                        <a:t>SO</a:t>
                      </a:r>
                      <a:r>
                        <a:rPr lang="en-US" sz="2600" b="1" baseline="-25000" dirty="0"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  <a:endParaRPr lang="ru-RU" sz="26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600" b="1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Б</a:t>
                      </a:r>
                      <a:r>
                        <a:rPr lang="en-US" sz="2600" b="1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) </a:t>
                      </a:r>
                      <a:r>
                        <a:rPr lang="en-US" sz="2600" b="1" dirty="0">
                          <a:latin typeface="+mn-lt"/>
                          <a:ea typeface="Calibri"/>
                          <a:cs typeface="Times New Roman"/>
                        </a:rPr>
                        <a:t>FeS</a:t>
                      </a:r>
                      <a:r>
                        <a:rPr lang="en-US" sz="2600" b="1" baseline="-250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endParaRPr lang="ru-RU" sz="26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600" b="1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В</a:t>
                      </a:r>
                      <a:r>
                        <a:rPr lang="en-US" sz="2600" b="1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) </a:t>
                      </a:r>
                      <a:r>
                        <a:rPr lang="en-US" sz="2600" b="1" dirty="0">
                          <a:latin typeface="+mn-lt"/>
                          <a:ea typeface="Calibri"/>
                          <a:cs typeface="Times New Roman"/>
                        </a:rPr>
                        <a:t>K</a:t>
                      </a:r>
                      <a:r>
                        <a:rPr lang="en-US" sz="2600" b="1" baseline="-250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2600" b="1" dirty="0">
                          <a:latin typeface="+mn-lt"/>
                          <a:ea typeface="Calibri"/>
                          <a:cs typeface="Times New Roman"/>
                        </a:rPr>
                        <a:t>S</a:t>
                      </a:r>
                      <a:endParaRPr lang="ru-RU" sz="2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+mj-lt"/>
                        <a:buAutoNum type="arabicParenR"/>
                      </a:pPr>
                      <a:r>
                        <a:rPr lang="en-US" sz="2600" b="1" dirty="0">
                          <a:latin typeface="+mn-lt"/>
                          <a:ea typeface="Calibri"/>
                          <a:cs typeface="Times New Roman"/>
                        </a:rPr>
                        <a:t>−2</a:t>
                      </a:r>
                      <a:endParaRPr lang="ru-RU" sz="26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+mj-lt"/>
                        <a:buAutoNum type="arabicParenR"/>
                      </a:pPr>
                      <a:r>
                        <a:rPr lang="en-US" sz="2600" b="1" dirty="0">
                          <a:latin typeface="+mn-lt"/>
                          <a:ea typeface="Calibri"/>
                          <a:cs typeface="Times New Roman"/>
                        </a:rPr>
                        <a:t>−1</a:t>
                      </a:r>
                      <a:endParaRPr lang="ru-RU" sz="26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+mj-lt"/>
                        <a:buAutoNum type="arabicParenR"/>
                      </a:pPr>
                      <a:r>
                        <a:rPr lang="en-US" sz="2600" b="1" dirty="0"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  <a:endParaRPr lang="ru-RU" sz="26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+mj-lt"/>
                        <a:buAutoNum type="arabicParenR"/>
                      </a:pPr>
                      <a:r>
                        <a:rPr lang="en-US" sz="2600" b="1" dirty="0">
                          <a:latin typeface="+mn-lt"/>
                          <a:ea typeface="Calibri"/>
                          <a:cs typeface="Times New Roman"/>
                        </a:rPr>
                        <a:t>+4</a:t>
                      </a:r>
                      <a:endParaRPr lang="ru-RU" sz="26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600"/>
                        </a:spcAft>
                        <a:buClr>
                          <a:srgbClr val="FF0000"/>
                        </a:buClr>
                        <a:buFont typeface="+mj-lt"/>
                        <a:buAutoNum type="arabicParenR"/>
                      </a:pPr>
                      <a:r>
                        <a:rPr lang="en-US" sz="2600" b="1" dirty="0">
                          <a:latin typeface="+mn-lt"/>
                          <a:ea typeface="Calibri"/>
                          <a:cs typeface="Times New Roman"/>
                        </a:rPr>
                        <a:t>+6</a:t>
                      </a:r>
                      <a:endParaRPr lang="ru-RU" sz="2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3,4 Answers,B,60,2,27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899592" y="5013176"/>
          <a:ext cx="7344816" cy="1224136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836204"/>
                <a:gridCol w="1836204"/>
                <a:gridCol w="1836204"/>
                <a:gridCol w="1836204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235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135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214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215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1547664" y="5085184"/>
            <a:ext cx="6048672" cy="504056"/>
            <a:chOff x="1727176" y="5589240"/>
            <a:chExt cx="6048672" cy="504056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27176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3599384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5471592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7271792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51647" y="404664"/>
            <a:ext cx="8640706" cy="367793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FF0000"/>
                </a:solidFill>
              </a:rPr>
              <a:t>Вопрос 3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Установите соответствие между схемой химической реакции и веществом-восстановителем в ней</a:t>
            </a:r>
          </a:p>
          <a:p>
            <a:pPr algn="ctr"/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endParaRPr lang="ru-RU" sz="1100" b="1" dirty="0" smtClean="0">
              <a:solidFill>
                <a:srgbClr val="002060"/>
              </a:solidFill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359532" y="1988840"/>
          <a:ext cx="8424936" cy="27340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20480"/>
                <a:gridCol w="4104456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600" b="1">
                          <a:latin typeface="+mn-lt"/>
                          <a:ea typeface="Calibri"/>
                          <a:cs typeface="Times New Roman"/>
                        </a:rPr>
                        <a:t>СХЕМА РЕАКЦИИ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600" b="1">
                          <a:latin typeface="+mn-lt"/>
                          <a:ea typeface="Calibri"/>
                          <a:cs typeface="Times New Roman"/>
                        </a:rPr>
                        <a:t>ВОССТАНОВИТЕЛЬ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6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А) </a:t>
                      </a:r>
                      <a:r>
                        <a:rPr lang="en-US" sz="2600" b="1" dirty="0" smtClean="0">
                          <a:latin typeface="+mn-lt"/>
                          <a:ea typeface="Calibri"/>
                          <a:cs typeface="Times New Roman"/>
                        </a:rPr>
                        <a:t>SO</a:t>
                      </a:r>
                      <a:r>
                        <a:rPr lang="en-US" sz="2600" b="1" baseline="-25000" dirty="0" smtClean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26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600" b="1" dirty="0">
                          <a:latin typeface="+mn-lt"/>
                          <a:ea typeface="Calibri"/>
                          <a:cs typeface="Times New Roman"/>
                        </a:rPr>
                        <a:t>+ HNO</a:t>
                      </a:r>
                      <a:r>
                        <a:rPr lang="en-US" sz="2600" b="1" baseline="-25000" dirty="0"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en-US" sz="2600" b="1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600" b="1" dirty="0">
                          <a:latin typeface="+mn-lt"/>
                          <a:ea typeface="Calibri"/>
                          <a:cs typeface="Times New Roman"/>
                          <a:sym typeface="Symbol"/>
                        </a:rPr>
                        <a:t></a:t>
                      </a:r>
                      <a:r>
                        <a:rPr lang="en-US" sz="2600" b="1" dirty="0">
                          <a:latin typeface="+mn-lt"/>
                          <a:ea typeface="Calibri"/>
                          <a:cs typeface="Times New Roman"/>
                        </a:rPr>
                        <a:t> H</a:t>
                      </a:r>
                      <a:r>
                        <a:rPr lang="en-US" sz="2600" b="1" baseline="-250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2600" b="1" dirty="0">
                          <a:latin typeface="+mn-lt"/>
                          <a:ea typeface="Calibri"/>
                          <a:cs typeface="Times New Roman"/>
                        </a:rPr>
                        <a:t>SO</a:t>
                      </a:r>
                      <a:r>
                        <a:rPr lang="en-US" sz="2600" b="1" baseline="-25000" dirty="0"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en-US" sz="2600" b="1" dirty="0">
                          <a:latin typeface="+mn-lt"/>
                          <a:ea typeface="Calibri"/>
                          <a:cs typeface="Times New Roman"/>
                        </a:rPr>
                        <a:t> + NO</a:t>
                      </a:r>
                      <a:endParaRPr lang="ru-RU" sz="26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6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Б) </a:t>
                      </a:r>
                      <a:r>
                        <a:rPr lang="en-US" sz="2600" b="1" dirty="0" smtClean="0">
                          <a:latin typeface="+mn-lt"/>
                          <a:ea typeface="Calibri"/>
                          <a:cs typeface="Times New Roman"/>
                        </a:rPr>
                        <a:t>SO</a:t>
                      </a:r>
                      <a:r>
                        <a:rPr lang="en-US" sz="2600" b="1" baseline="-25000" dirty="0" smtClean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26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600" b="1" dirty="0">
                          <a:latin typeface="+mn-lt"/>
                          <a:ea typeface="Calibri"/>
                          <a:cs typeface="Times New Roman"/>
                        </a:rPr>
                        <a:t>+ CO </a:t>
                      </a:r>
                      <a:r>
                        <a:rPr lang="en-US" sz="2600" b="1" dirty="0">
                          <a:latin typeface="+mn-lt"/>
                          <a:ea typeface="Calibri"/>
                          <a:cs typeface="Times New Roman"/>
                          <a:sym typeface="Symbol"/>
                        </a:rPr>
                        <a:t></a:t>
                      </a:r>
                      <a:r>
                        <a:rPr lang="en-US" sz="2600" b="1" dirty="0">
                          <a:latin typeface="+mn-lt"/>
                          <a:ea typeface="Calibri"/>
                          <a:cs typeface="Times New Roman"/>
                        </a:rPr>
                        <a:t> CO</a:t>
                      </a:r>
                      <a:r>
                        <a:rPr lang="en-US" sz="2600" b="1" baseline="-250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2600" b="1" dirty="0">
                          <a:latin typeface="+mn-lt"/>
                          <a:ea typeface="Calibri"/>
                          <a:cs typeface="Times New Roman"/>
                        </a:rPr>
                        <a:t> + S</a:t>
                      </a:r>
                      <a:endParaRPr lang="ru-RU" sz="26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6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В) </a:t>
                      </a:r>
                      <a:r>
                        <a:rPr lang="en-US" sz="2600" b="1" dirty="0" smtClean="0">
                          <a:latin typeface="+mn-lt"/>
                          <a:ea typeface="Calibri"/>
                          <a:cs typeface="Times New Roman"/>
                        </a:rPr>
                        <a:t>CuCl</a:t>
                      </a:r>
                      <a:r>
                        <a:rPr lang="en-US" sz="2600" b="1" baseline="-25000" dirty="0" smtClean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26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600" b="1" dirty="0">
                          <a:latin typeface="+mn-lt"/>
                          <a:ea typeface="Calibri"/>
                          <a:cs typeface="Times New Roman"/>
                        </a:rPr>
                        <a:t>+ HI </a:t>
                      </a:r>
                      <a:r>
                        <a:rPr lang="en-US" sz="2600" b="1" dirty="0">
                          <a:latin typeface="+mn-lt"/>
                          <a:ea typeface="Calibri"/>
                          <a:cs typeface="Times New Roman"/>
                          <a:sym typeface="Symbol"/>
                        </a:rPr>
                        <a:t></a:t>
                      </a:r>
                      <a:r>
                        <a:rPr lang="en-US" sz="2600" b="1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600" b="1" dirty="0" err="1">
                          <a:latin typeface="+mn-lt"/>
                          <a:ea typeface="Calibri"/>
                          <a:cs typeface="Times New Roman"/>
                        </a:rPr>
                        <a:t>CuI</a:t>
                      </a:r>
                      <a:r>
                        <a:rPr lang="en-US" sz="2600" b="1" dirty="0">
                          <a:latin typeface="+mn-lt"/>
                          <a:ea typeface="Calibri"/>
                          <a:cs typeface="Times New Roman"/>
                        </a:rPr>
                        <a:t> + I</a:t>
                      </a:r>
                      <a:r>
                        <a:rPr lang="en-US" sz="2600" b="1" baseline="-250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2600" b="1" dirty="0">
                          <a:latin typeface="+mn-lt"/>
                          <a:ea typeface="Calibri"/>
                          <a:cs typeface="Times New Roman"/>
                        </a:rPr>
                        <a:t> +</a:t>
                      </a:r>
                      <a:r>
                        <a:rPr lang="en-US" sz="2600" b="1" dirty="0" err="1">
                          <a:latin typeface="+mn-lt"/>
                          <a:ea typeface="Calibri"/>
                          <a:cs typeface="Times New Roman"/>
                        </a:rPr>
                        <a:t>HCl</a:t>
                      </a:r>
                      <a:endParaRPr lang="ru-RU" sz="2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+mj-lt"/>
                        <a:buAutoNum type="arabicParenR"/>
                      </a:pPr>
                      <a:r>
                        <a:rPr lang="en-US" sz="2600" b="1" dirty="0">
                          <a:latin typeface="+mn-lt"/>
                          <a:ea typeface="Calibri"/>
                          <a:cs typeface="Times New Roman"/>
                        </a:rPr>
                        <a:t>SO</a:t>
                      </a:r>
                      <a:r>
                        <a:rPr lang="en-US" sz="2600" b="1" baseline="-250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endParaRPr lang="ru-RU" sz="26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+mj-lt"/>
                        <a:buAutoNum type="arabicParenR"/>
                      </a:pPr>
                      <a:r>
                        <a:rPr lang="en-US" sz="2600" b="1" dirty="0">
                          <a:latin typeface="+mn-lt"/>
                          <a:ea typeface="Calibri"/>
                          <a:cs typeface="Times New Roman"/>
                        </a:rPr>
                        <a:t>HNO</a:t>
                      </a:r>
                      <a:r>
                        <a:rPr lang="en-US" sz="2600" b="1" baseline="-25000" dirty="0"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endParaRPr lang="ru-RU" sz="26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+mj-lt"/>
                        <a:buAutoNum type="arabicParenR"/>
                      </a:pPr>
                      <a:r>
                        <a:rPr lang="en-US" sz="2600" b="1" dirty="0">
                          <a:latin typeface="+mn-lt"/>
                          <a:ea typeface="Calibri"/>
                          <a:cs typeface="Times New Roman"/>
                        </a:rPr>
                        <a:t>CO</a:t>
                      </a:r>
                      <a:endParaRPr lang="ru-RU" sz="26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+mj-lt"/>
                        <a:buAutoNum type="arabicParenR"/>
                      </a:pPr>
                      <a:r>
                        <a:rPr lang="en-US" sz="2600" b="1" dirty="0">
                          <a:latin typeface="+mn-lt"/>
                          <a:ea typeface="Calibri"/>
                          <a:cs typeface="Times New Roman"/>
                        </a:rPr>
                        <a:t>CuCl</a:t>
                      </a:r>
                      <a:r>
                        <a:rPr lang="en-US" sz="2600" b="1" baseline="-250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endParaRPr lang="ru-RU" sz="26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600"/>
                        </a:spcAft>
                        <a:buClr>
                          <a:srgbClr val="FF0000"/>
                        </a:buClr>
                        <a:buFont typeface="+mj-lt"/>
                        <a:buAutoNum type="arabicParenR"/>
                      </a:pPr>
                      <a:r>
                        <a:rPr lang="en-US" sz="2600" b="1" dirty="0">
                          <a:latin typeface="+mn-lt"/>
                          <a:ea typeface="Calibri"/>
                          <a:cs typeface="Times New Roman"/>
                        </a:rPr>
                        <a:t>HI</a:t>
                      </a:r>
                      <a:endParaRPr lang="ru-RU" sz="2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4,4 Answers,A,60,2,27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899592" y="5301208"/>
          <a:ext cx="7344816" cy="1224136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836204"/>
                <a:gridCol w="1836204"/>
                <a:gridCol w="1836204"/>
                <a:gridCol w="1836204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lvl="0" algn="ctr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235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241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231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245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1547664" y="5373216"/>
            <a:ext cx="6048672" cy="504056"/>
            <a:chOff x="1727176" y="5589240"/>
            <a:chExt cx="6048672" cy="504056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27176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3599384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5471592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7271792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51647" y="260648"/>
            <a:ext cx="8640706" cy="4108817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FF0000"/>
                </a:solidFill>
              </a:rPr>
              <a:t>Вопрос 4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Установите соответствие между схемой химической реакции и изменением степени окисления восстановителя в ней</a:t>
            </a:r>
          </a:p>
          <a:p>
            <a:pPr algn="ctr"/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endParaRPr lang="ru-RU" sz="1100" b="1" dirty="0" smtClean="0">
              <a:solidFill>
                <a:srgbClr val="002060"/>
              </a:solidFill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395536" y="1988840"/>
          <a:ext cx="8424936" cy="31371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20480"/>
                <a:gridCol w="4104456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200" b="1" dirty="0">
                          <a:latin typeface="+mn-lt"/>
                          <a:ea typeface="Calibri"/>
                          <a:cs typeface="Times New Roman"/>
                        </a:rPr>
                        <a:t>СХЕМА РЕАКЦИИ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200" b="1" dirty="0">
                          <a:latin typeface="+mn-lt"/>
                          <a:ea typeface="Calibri"/>
                          <a:cs typeface="Times New Roman"/>
                        </a:rPr>
                        <a:t>ИЗМЕНЕНИЕ СТЕПЕНИ ОКИСЛЕНИЯ ВОССТАНОВИТЕЛЯ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7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А) </a:t>
                      </a:r>
                      <a:r>
                        <a:rPr lang="en-US" sz="2700" b="1" dirty="0" smtClean="0">
                          <a:latin typeface="+mn-lt"/>
                          <a:ea typeface="Calibri"/>
                          <a:cs typeface="Times New Roman"/>
                        </a:rPr>
                        <a:t>KClO</a:t>
                      </a:r>
                      <a:r>
                        <a:rPr lang="en-US" sz="2700" b="1" baseline="-25000" dirty="0" smtClean="0"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en-US" sz="27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700" b="1" dirty="0">
                          <a:latin typeface="+mn-lt"/>
                          <a:ea typeface="Calibri"/>
                          <a:cs typeface="Times New Roman"/>
                        </a:rPr>
                        <a:t>+ P </a:t>
                      </a:r>
                      <a:r>
                        <a:rPr lang="en-US" sz="2700" b="1" dirty="0">
                          <a:latin typeface="+mn-lt"/>
                          <a:ea typeface="Calibri"/>
                          <a:cs typeface="Times New Roman"/>
                          <a:sym typeface="Symbol"/>
                        </a:rPr>
                        <a:t></a:t>
                      </a:r>
                      <a:r>
                        <a:rPr lang="en-US" sz="2700" b="1" dirty="0">
                          <a:latin typeface="+mn-lt"/>
                          <a:ea typeface="Calibri"/>
                          <a:cs typeface="Times New Roman"/>
                        </a:rPr>
                        <a:t> P</a:t>
                      </a:r>
                      <a:r>
                        <a:rPr lang="en-US" sz="2700" b="1" baseline="-250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2700" b="1" dirty="0">
                          <a:latin typeface="+mn-lt"/>
                          <a:ea typeface="Calibri"/>
                          <a:cs typeface="Times New Roman"/>
                        </a:rPr>
                        <a:t>O</a:t>
                      </a:r>
                      <a:r>
                        <a:rPr lang="en-US" sz="2700" b="1" baseline="-25000" dirty="0"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en-US" sz="2700" b="1" dirty="0">
                          <a:latin typeface="+mn-lt"/>
                          <a:ea typeface="Calibri"/>
                          <a:cs typeface="Times New Roman"/>
                        </a:rPr>
                        <a:t> + </a:t>
                      </a:r>
                      <a:r>
                        <a:rPr lang="en-US" sz="2700" b="1" dirty="0" err="1">
                          <a:latin typeface="+mn-lt"/>
                          <a:ea typeface="Calibri"/>
                          <a:cs typeface="Times New Roman"/>
                        </a:rPr>
                        <a:t>KCl</a:t>
                      </a:r>
                      <a:endParaRPr lang="ru-RU" sz="27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7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Б) </a:t>
                      </a:r>
                      <a:r>
                        <a:rPr lang="en-US" sz="2700" b="1" dirty="0" smtClean="0">
                          <a:latin typeface="+mn-lt"/>
                          <a:ea typeface="Calibri"/>
                          <a:cs typeface="Times New Roman"/>
                        </a:rPr>
                        <a:t>NH</a:t>
                      </a:r>
                      <a:r>
                        <a:rPr lang="en-US" sz="2700" b="1" baseline="-25000" dirty="0" smtClean="0"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en-US" sz="27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700" b="1" dirty="0">
                          <a:latin typeface="+mn-lt"/>
                          <a:ea typeface="Calibri"/>
                          <a:cs typeface="Times New Roman"/>
                        </a:rPr>
                        <a:t>+ O</a:t>
                      </a:r>
                      <a:r>
                        <a:rPr lang="en-US" sz="2700" b="1" baseline="-250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2700" b="1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700" b="1" dirty="0">
                          <a:latin typeface="+mn-lt"/>
                          <a:ea typeface="Calibri"/>
                          <a:cs typeface="Times New Roman"/>
                          <a:sym typeface="Symbol"/>
                        </a:rPr>
                        <a:t></a:t>
                      </a:r>
                      <a:r>
                        <a:rPr lang="en-US" sz="2700" b="1" dirty="0">
                          <a:latin typeface="+mn-lt"/>
                          <a:ea typeface="Calibri"/>
                          <a:cs typeface="Times New Roman"/>
                        </a:rPr>
                        <a:t> NO + H</a:t>
                      </a:r>
                      <a:r>
                        <a:rPr lang="en-US" sz="2700" b="1" baseline="-250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2700" b="1" dirty="0">
                          <a:latin typeface="+mn-lt"/>
                          <a:ea typeface="Calibri"/>
                          <a:cs typeface="Times New Roman"/>
                        </a:rPr>
                        <a:t>O</a:t>
                      </a:r>
                      <a:endParaRPr lang="ru-RU" sz="27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7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В) </a:t>
                      </a:r>
                      <a:r>
                        <a:rPr lang="en-US" sz="2700" b="1" dirty="0" smtClean="0">
                          <a:latin typeface="+mn-lt"/>
                          <a:ea typeface="Calibri"/>
                          <a:cs typeface="Times New Roman"/>
                        </a:rPr>
                        <a:t>CO </a:t>
                      </a:r>
                      <a:r>
                        <a:rPr lang="en-US" sz="2700" b="1" dirty="0">
                          <a:latin typeface="+mn-lt"/>
                          <a:ea typeface="Calibri"/>
                          <a:cs typeface="Times New Roman"/>
                        </a:rPr>
                        <a:t>+ I</a:t>
                      </a:r>
                      <a:r>
                        <a:rPr lang="en-US" sz="2700" b="1" baseline="-250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2700" b="1" dirty="0">
                          <a:latin typeface="+mn-lt"/>
                          <a:ea typeface="Calibri"/>
                          <a:cs typeface="Times New Roman"/>
                        </a:rPr>
                        <a:t>O</a:t>
                      </a:r>
                      <a:r>
                        <a:rPr lang="en-US" sz="2700" b="1" baseline="-25000" dirty="0"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en-US" sz="2700" b="1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700" b="1" dirty="0">
                          <a:latin typeface="+mn-lt"/>
                          <a:ea typeface="Calibri"/>
                          <a:cs typeface="Times New Roman"/>
                          <a:sym typeface="Symbol"/>
                        </a:rPr>
                        <a:t></a:t>
                      </a:r>
                      <a:r>
                        <a:rPr lang="en-US" sz="2700" b="1" dirty="0">
                          <a:latin typeface="+mn-lt"/>
                          <a:ea typeface="Calibri"/>
                          <a:cs typeface="Times New Roman"/>
                        </a:rPr>
                        <a:t> CO</a:t>
                      </a:r>
                      <a:r>
                        <a:rPr lang="en-US" sz="2700" b="1" baseline="-250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2700" b="1" dirty="0">
                          <a:latin typeface="+mn-lt"/>
                          <a:ea typeface="Calibri"/>
                          <a:cs typeface="Times New Roman"/>
                        </a:rPr>
                        <a:t> + I</a:t>
                      </a:r>
                      <a:r>
                        <a:rPr lang="en-US" sz="2700" b="1" baseline="-250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endParaRPr lang="ru-RU" sz="27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+mj-lt"/>
                        <a:buAutoNum type="arabicParenR"/>
                      </a:pPr>
                      <a:r>
                        <a:rPr lang="ru-RU" sz="2700" b="1" dirty="0">
                          <a:latin typeface="+mn-lt"/>
                          <a:ea typeface="Calibri"/>
                          <a:cs typeface="Times New Roman"/>
                        </a:rPr>
                        <a:t>Э</a:t>
                      </a:r>
                      <a:r>
                        <a:rPr lang="ru-RU" sz="2700" b="1" baseline="30000" dirty="0">
                          <a:latin typeface="+mn-lt"/>
                          <a:ea typeface="Calibri"/>
                          <a:cs typeface="Times New Roman"/>
                        </a:rPr>
                        <a:t>+5</a:t>
                      </a:r>
                      <a:r>
                        <a:rPr lang="ru-RU" sz="2700" b="1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700" b="1" dirty="0">
                          <a:latin typeface="+mn-lt"/>
                          <a:ea typeface="Calibri"/>
                          <a:cs typeface="Times New Roman"/>
                          <a:sym typeface="Symbol"/>
                        </a:rPr>
                        <a:t></a:t>
                      </a:r>
                      <a:r>
                        <a:rPr lang="ru-RU" sz="2700" b="1" dirty="0">
                          <a:latin typeface="+mn-lt"/>
                          <a:ea typeface="Calibri"/>
                          <a:cs typeface="Times New Roman"/>
                        </a:rPr>
                        <a:t> Э</a:t>
                      </a:r>
                      <a:r>
                        <a:rPr lang="ru-RU" sz="2700" b="1" baseline="30000" dirty="0">
                          <a:latin typeface="+mn-lt"/>
                          <a:ea typeface="Calibri"/>
                          <a:cs typeface="Times New Roman"/>
                          <a:sym typeface="Symbol"/>
                        </a:rPr>
                        <a:t></a:t>
                      </a:r>
                      <a:r>
                        <a:rPr lang="ru-RU" sz="2700" b="1" baseline="30000" dirty="0"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endParaRPr lang="ru-RU" sz="27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+mj-lt"/>
                        <a:buAutoNum type="arabicParenR"/>
                      </a:pPr>
                      <a:r>
                        <a:rPr lang="ru-RU" sz="2700" b="1" dirty="0">
                          <a:latin typeface="+mn-lt"/>
                          <a:ea typeface="Calibri"/>
                          <a:cs typeface="Times New Roman"/>
                        </a:rPr>
                        <a:t>Э</a:t>
                      </a:r>
                      <a:r>
                        <a:rPr lang="ru-RU" sz="2700" b="1" baseline="30000" dirty="0"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ru-RU" sz="2700" b="1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700" b="1" dirty="0">
                          <a:latin typeface="+mn-lt"/>
                          <a:ea typeface="Calibri"/>
                          <a:cs typeface="Times New Roman"/>
                          <a:sym typeface="Symbol"/>
                        </a:rPr>
                        <a:t></a:t>
                      </a:r>
                      <a:r>
                        <a:rPr lang="ru-RU" sz="2700" b="1" dirty="0">
                          <a:latin typeface="+mn-lt"/>
                          <a:ea typeface="Calibri"/>
                          <a:cs typeface="Times New Roman"/>
                        </a:rPr>
                        <a:t> Э</a:t>
                      </a:r>
                      <a:r>
                        <a:rPr lang="ru-RU" sz="2700" b="1" baseline="30000" dirty="0">
                          <a:latin typeface="+mn-lt"/>
                          <a:ea typeface="Calibri"/>
                          <a:cs typeface="Times New Roman"/>
                        </a:rPr>
                        <a:t>+5</a:t>
                      </a:r>
                      <a:endParaRPr lang="ru-RU" sz="27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+mj-lt"/>
                        <a:buAutoNum type="arabicParenR"/>
                      </a:pPr>
                      <a:r>
                        <a:rPr lang="ru-RU" sz="2700" b="1" dirty="0">
                          <a:latin typeface="+mn-lt"/>
                          <a:ea typeface="Calibri"/>
                          <a:cs typeface="Times New Roman"/>
                        </a:rPr>
                        <a:t>Э</a:t>
                      </a:r>
                      <a:r>
                        <a:rPr lang="ru-RU" sz="2700" b="1" baseline="30000" dirty="0">
                          <a:latin typeface="+mn-lt"/>
                          <a:ea typeface="Calibri"/>
                          <a:cs typeface="Times New Roman"/>
                          <a:sym typeface="Symbol"/>
                        </a:rPr>
                        <a:t></a:t>
                      </a:r>
                      <a:r>
                        <a:rPr lang="ru-RU" sz="2700" b="1" baseline="30000" dirty="0"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ru-RU" sz="2700" b="1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700" b="1" dirty="0">
                          <a:latin typeface="+mn-lt"/>
                          <a:ea typeface="Calibri"/>
                          <a:cs typeface="Times New Roman"/>
                          <a:sym typeface="Symbol"/>
                        </a:rPr>
                        <a:t></a:t>
                      </a:r>
                      <a:r>
                        <a:rPr lang="ru-RU" sz="2700" b="1" dirty="0">
                          <a:latin typeface="+mn-lt"/>
                          <a:ea typeface="Calibri"/>
                          <a:cs typeface="Times New Roman"/>
                        </a:rPr>
                        <a:t> Э</a:t>
                      </a:r>
                      <a:r>
                        <a:rPr lang="ru-RU" sz="2700" b="1" baseline="30000" dirty="0">
                          <a:latin typeface="+mn-lt"/>
                          <a:ea typeface="Calibri"/>
                          <a:cs typeface="Times New Roman"/>
                        </a:rPr>
                        <a:t>+2</a:t>
                      </a:r>
                      <a:endParaRPr lang="ru-RU" sz="27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+mj-lt"/>
                        <a:buAutoNum type="arabicParenR"/>
                      </a:pPr>
                      <a:r>
                        <a:rPr lang="ru-RU" sz="2700" b="1" dirty="0">
                          <a:latin typeface="+mn-lt"/>
                          <a:ea typeface="Calibri"/>
                          <a:cs typeface="Times New Roman"/>
                        </a:rPr>
                        <a:t>Э</a:t>
                      </a:r>
                      <a:r>
                        <a:rPr lang="ru-RU" sz="2700" b="1" baseline="30000" dirty="0">
                          <a:latin typeface="+mn-lt"/>
                          <a:ea typeface="Calibri"/>
                          <a:cs typeface="Times New Roman"/>
                          <a:sym typeface="Symbol"/>
                        </a:rPr>
                        <a:t></a:t>
                      </a:r>
                      <a:r>
                        <a:rPr lang="ru-RU" sz="2700" b="1" baseline="30000" dirty="0"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ru-RU" sz="2700" b="1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700" b="1" dirty="0">
                          <a:latin typeface="+mn-lt"/>
                          <a:ea typeface="Calibri"/>
                          <a:cs typeface="Times New Roman"/>
                          <a:sym typeface="Symbol"/>
                        </a:rPr>
                        <a:t></a:t>
                      </a:r>
                      <a:r>
                        <a:rPr lang="ru-RU" sz="2700" b="1" dirty="0">
                          <a:latin typeface="+mn-lt"/>
                          <a:ea typeface="Calibri"/>
                          <a:cs typeface="Times New Roman"/>
                        </a:rPr>
                        <a:t> Э</a:t>
                      </a:r>
                      <a:r>
                        <a:rPr lang="ru-RU" sz="2700" b="1" baseline="30000" dirty="0">
                          <a:latin typeface="+mn-lt"/>
                          <a:ea typeface="Calibri"/>
                          <a:cs typeface="Times New Roman"/>
                          <a:sym typeface="Symbol"/>
                        </a:rPr>
                        <a:t></a:t>
                      </a:r>
                      <a:r>
                        <a:rPr lang="ru-RU" sz="2700" b="1" baseline="300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endParaRPr lang="ru-RU" sz="27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600"/>
                        </a:spcAft>
                        <a:buClr>
                          <a:srgbClr val="FF0000"/>
                        </a:buClr>
                        <a:buFont typeface="+mj-lt"/>
                        <a:buAutoNum type="arabicParenR"/>
                      </a:pPr>
                      <a:r>
                        <a:rPr lang="ru-RU" sz="2700" b="1" dirty="0">
                          <a:latin typeface="+mn-lt"/>
                          <a:ea typeface="Calibri"/>
                          <a:cs typeface="Times New Roman"/>
                        </a:rPr>
                        <a:t>Э</a:t>
                      </a:r>
                      <a:r>
                        <a:rPr lang="ru-RU" sz="2700" b="1" baseline="30000" dirty="0">
                          <a:latin typeface="+mn-lt"/>
                          <a:ea typeface="Calibri"/>
                          <a:cs typeface="Times New Roman"/>
                        </a:rPr>
                        <a:t>+2</a:t>
                      </a:r>
                      <a:r>
                        <a:rPr lang="ru-RU" sz="2700" b="1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700" b="1" dirty="0">
                          <a:latin typeface="+mn-lt"/>
                          <a:ea typeface="Calibri"/>
                          <a:cs typeface="Times New Roman"/>
                          <a:sym typeface="Symbol"/>
                        </a:rPr>
                        <a:t></a:t>
                      </a:r>
                      <a:r>
                        <a:rPr lang="ru-RU" sz="2700" b="1" dirty="0">
                          <a:latin typeface="+mn-lt"/>
                          <a:ea typeface="Calibri"/>
                          <a:cs typeface="Times New Roman"/>
                        </a:rPr>
                        <a:t> Э</a:t>
                      </a:r>
                      <a:r>
                        <a:rPr lang="ru-RU" sz="2700" b="1" baseline="30000" dirty="0">
                          <a:latin typeface="+mn-lt"/>
                          <a:ea typeface="Calibri"/>
                          <a:cs typeface="Times New Roman"/>
                        </a:rPr>
                        <a:t>+4</a:t>
                      </a:r>
                      <a:endParaRPr lang="ru-RU" sz="27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5,4 Answers,C,60,2,27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899592" y="5013176"/>
          <a:ext cx="7344816" cy="1224136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836204"/>
                <a:gridCol w="1836204"/>
                <a:gridCol w="1836204"/>
                <a:gridCol w="1836204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543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213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241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511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1547664" y="5085184"/>
            <a:ext cx="6048672" cy="504056"/>
            <a:chOff x="1727176" y="5589240"/>
            <a:chExt cx="6048672" cy="504056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27176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3599384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5471592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7271792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51647" y="404664"/>
            <a:ext cx="8640706" cy="3247043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FF0000"/>
                </a:solidFill>
              </a:rPr>
              <a:t>Вопрос 5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Установите соответствие между схемой химической реакции и веществом-окислителем в ней</a:t>
            </a:r>
          </a:p>
          <a:p>
            <a:pPr algn="ctr"/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endParaRPr lang="ru-RU" sz="1100" b="1" dirty="0" smtClean="0">
              <a:solidFill>
                <a:srgbClr val="002060"/>
              </a:solidFill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359532" y="1988840"/>
          <a:ext cx="8424936" cy="29443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20480"/>
                <a:gridCol w="4104456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800" b="1">
                          <a:latin typeface="+mn-lt"/>
                          <a:ea typeface="Calibri"/>
                          <a:cs typeface="Times New Roman"/>
                        </a:rPr>
                        <a:t>СХЕМА РЕАКЦИИ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800" b="1">
                          <a:latin typeface="+mn-lt"/>
                          <a:ea typeface="Calibri"/>
                          <a:cs typeface="Times New Roman"/>
                        </a:rPr>
                        <a:t>ОКИСЛИТЕЛЬ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А) </a:t>
                      </a:r>
                      <a:r>
                        <a:rPr lang="en-US" sz="2800" b="1" dirty="0" err="1" smtClean="0">
                          <a:latin typeface="+mn-lt"/>
                          <a:ea typeface="Calibri"/>
                          <a:cs typeface="Times New Roman"/>
                        </a:rPr>
                        <a:t>CuO</a:t>
                      </a:r>
                      <a:r>
                        <a:rPr lang="en-US" sz="28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+ NH</a:t>
                      </a:r>
                      <a:r>
                        <a:rPr lang="en-US" sz="2800" b="1" baseline="-25000" dirty="0"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  <a:sym typeface="Symbol"/>
                        </a:rPr>
                        <a:t></a:t>
                      </a: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 Cu + N</a:t>
                      </a:r>
                      <a:r>
                        <a:rPr lang="en-US" sz="2800" b="1" baseline="-250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 + H</a:t>
                      </a:r>
                      <a:r>
                        <a:rPr lang="en-US" sz="2800" b="1" baseline="-250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O</a:t>
                      </a:r>
                      <a:endParaRPr lang="ru-RU" sz="28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Б) </a:t>
                      </a:r>
                      <a:r>
                        <a:rPr lang="en-US" sz="2800" b="1" dirty="0" err="1" smtClean="0">
                          <a:latin typeface="+mn-lt"/>
                          <a:ea typeface="Calibri"/>
                          <a:cs typeface="Times New Roman"/>
                        </a:rPr>
                        <a:t>FeO</a:t>
                      </a:r>
                      <a:r>
                        <a:rPr lang="en-US" sz="28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+ HNO</a:t>
                      </a:r>
                      <a:r>
                        <a:rPr lang="en-US" sz="2800" b="1" baseline="-25000" dirty="0"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  <a:sym typeface="Symbol"/>
                        </a:rPr>
                        <a:t></a:t>
                      </a: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 Fe(NO</a:t>
                      </a:r>
                      <a:r>
                        <a:rPr lang="en-US" sz="2800" b="1" baseline="-25000" dirty="0"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)</a:t>
                      </a:r>
                      <a:r>
                        <a:rPr lang="en-US" sz="2800" b="1" baseline="-25000" dirty="0"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 + NO + H</a:t>
                      </a:r>
                      <a:r>
                        <a:rPr lang="en-US" sz="2800" b="1" baseline="-250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O</a:t>
                      </a:r>
                      <a:endParaRPr lang="ru-RU" sz="28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В)</a:t>
                      </a:r>
                      <a:r>
                        <a:rPr lang="ru-RU" sz="2800" b="1" baseline="0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b="1" dirty="0" err="1" smtClean="0">
                          <a:latin typeface="+mn-lt"/>
                          <a:ea typeface="Calibri"/>
                          <a:cs typeface="Times New Roman"/>
                        </a:rPr>
                        <a:t>FeO</a:t>
                      </a:r>
                      <a:r>
                        <a:rPr lang="en-US" sz="28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+ CO </a:t>
                      </a: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  <a:sym typeface="Symbol"/>
                        </a:rPr>
                        <a:t></a:t>
                      </a: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 Fe + CO</a:t>
                      </a:r>
                      <a:r>
                        <a:rPr lang="en-US" sz="2800" b="1" baseline="-250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endParaRPr lang="ru-RU" sz="2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+mj-lt"/>
                        <a:buAutoNum type="arabicParenR"/>
                      </a:pPr>
                      <a:r>
                        <a:rPr lang="en-US" sz="2800" b="1" dirty="0" err="1">
                          <a:latin typeface="+mn-lt"/>
                          <a:ea typeface="Calibri"/>
                          <a:cs typeface="Times New Roman"/>
                        </a:rPr>
                        <a:t>FeO</a:t>
                      </a:r>
                      <a:endParaRPr lang="ru-RU" sz="28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+mj-lt"/>
                        <a:buAutoNum type="arabicParenR"/>
                      </a:pPr>
                      <a:r>
                        <a:rPr lang="en-US" sz="2800" b="1" dirty="0" err="1">
                          <a:latin typeface="+mn-lt"/>
                          <a:ea typeface="Calibri"/>
                          <a:cs typeface="Times New Roman"/>
                        </a:rPr>
                        <a:t>CuO</a:t>
                      </a:r>
                      <a:endParaRPr lang="ru-RU" sz="28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+mj-lt"/>
                        <a:buAutoNum type="arabicParenR"/>
                      </a:pP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CO</a:t>
                      </a:r>
                      <a:endParaRPr lang="ru-RU" sz="28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+mj-lt"/>
                        <a:buAutoNum type="arabicParenR"/>
                      </a:pP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HNO</a:t>
                      </a:r>
                      <a:r>
                        <a:rPr lang="en-US" sz="2800" b="1" baseline="-25000" dirty="0"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endParaRPr lang="ru-RU" sz="28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600"/>
                        </a:spcAft>
                        <a:buClr>
                          <a:srgbClr val="FF0000"/>
                        </a:buClr>
                        <a:buFont typeface="+mj-lt"/>
                        <a:buAutoNum type="arabicParenR"/>
                      </a:pP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NH</a:t>
                      </a:r>
                      <a:r>
                        <a:rPr lang="en-US" sz="2800" b="1" baseline="-25000" dirty="0"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endParaRPr lang="ru-RU" sz="2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6,4 Answers,B,60,2,27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899592" y="5301208"/>
          <a:ext cx="7344816" cy="1224136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836204"/>
                <a:gridCol w="1836204"/>
                <a:gridCol w="1836204"/>
                <a:gridCol w="1836204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lvl="0" algn="ctr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123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523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522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1547664" y="5373216"/>
            <a:ext cx="6048672" cy="504056"/>
            <a:chOff x="1727176" y="5589240"/>
            <a:chExt cx="6048672" cy="504056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27176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3599384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5471592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7271792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51647" y="260648"/>
            <a:ext cx="8640706" cy="367793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FF0000"/>
                </a:solidFill>
              </a:rPr>
              <a:t>Вопрос 6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Установите соответствие между схемой превращения и изменением степени окисления восстановителя 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в ней</a:t>
            </a:r>
          </a:p>
          <a:p>
            <a:pPr algn="ctr"/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endParaRPr lang="ru-RU" sz="1100" b="1" dirty="0" smtClean="0">
              <a:solidFill>
                <a:srgbClr val="002060"/>
              </a:solidFill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395536" y="1988840"/>
          <a:ext cx="8424936" cy="31371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20480"/>
                <a:gridCol w="4104456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200" b="1" dirty="0">
                          <a:latin typeface="+mn-lt"/>
                          <a:ea typeface="Calibri"/>
                          <a:cs typeface="Times New Roman"/>
                        </a:rPr>
                        <a:t>СХЕМА ПРЕВРАЩЕНИЯ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200" b="1" dirty="0">
                          <a:latin typeface="+mn-lt"/>
                          <a:ea typeface="Calibri"/>
                          <a:cs typeface="Times New Roman"/>
                        </a:rPr>
                        <a:t>ИЗМЕНЕНИЕ СТЕПЕНИ ОКИСЛЕНИЯ ВОССТАНОВИТЕЛЯ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7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А) </a:t>
                      </a:r>
                      <a:r>
                        <a:rPr lang="en-US" sz="2700" b="1" dirty="0" smtClean="0">
                          <a:latin typeface="+mn-lt"/>
                          <a:ea typeface="Calibri"/>
                          <a:cs typeface="Times New Roman"/>
                        </a:rPr>
                        <a:t>K</a:t>
                      </a:r>
                      <a:r>
                        <a:rPr lang="en-US" sz="2700" b="1" baseline="-25000" dirty="0" smtClean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2700" b="1" dirty="0" smtClean="0">
                          <a:latin typeface="+mn-lt"/>
                          <a:ea typeface="Calibri"/>
                          <a:cs typeface="Times New Roman"/>
                        </a:rPr>
                        <a:t>S </a:t>
                      </a:r>
                      <a:r>
                        <a:rPr lang="en-US" sz="2700" b="1" dirty="0">
                          <a:latin typeface="+mn-lt"/>
                          <a:ea typeface="Calibri"/>
                          <a:cs typeface="Times New Roman"/>
                        </a:rPr>
                        <a:t>+ H</a:t>
                      </a:r>
                      <a:r>
                        <a:rPr lang="en-US" sz="2700" b="1" baseline="-250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2700" b="1" dirty="0">
                          <a:latin typeface="+mn-lt"/>
                          <a:ea typeface="Calibri"/>
                          <a:cs typeface="Times New Roman"/>
                        </a:rPr>
                        <a:t>O</a:t>
                      </a:r>
                      <a:r>
                        <a:rPr lang="en-US" sz="2700" b="1" baseline="-250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2700" b="1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700" b="1" dirty="0">
                          <a:latin typeface="+mn-lt"/>
                          <a:ea typeface="Calibri"/>
                          <a:cs typeface="Times New Roman"/>
                          <a:sym typeface="Symbol"/>
                        </a:rPr>
                        <a:t></a:t>
                      </a:r>
                      <a:r>
                        <a:rPr lang="en-US" sz="2700" b="1" dirty="0">
                          <a:latin typeface="+mn-lt"/>
                          <a:ea typeface="Calibri"/>
                          <a:cs typeface="Times New Roman"/>
                        </a:rPr>
                        <a:t> K</a:t>
                      </a:r>
                      <a:r>
                        <a:rPr lang="en-US" sz="2700" b="1" baseline="-250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2700" b="1" dirty="0">
                          <a:latin typeface="+mn-lt"/>
                          <a:ea typeface="Calibri"/>
                          <a:cs typeface="Times New Roman"/>
                        </a:rPr>
                        <a:t>SO</a:t>
                      </a:r>
                      <a:r>
                        <a:rPr lang="en-US" sz="2700" b="1" baseline="-25000" dirty="0"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en-US" sz="2700" b="1" dirty="0">
                          <a:latin typeface="+mn-lt"/>
                          <a:ea typeface="Calibri"/>
                          <a:cs typeface="Times New Roman"/>
                        </a:rPr>
                        <a:t> + H</a:t>
                      </a:r>
                      <a:r>
                        <a:rPr lang="en-US" sz="2700" b="1" baseline="-250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2700" b="1" dirty="0">
                          <a:latin typeface="+mn-lt"/>
                          <a:ea typeface="Calibri"/>
                          <a:cs typeface="Times New Roman"/>
                        </a:rPr>
                        <a:t>O</a:t>
                      </a:r>
                      <a:endParaRPr lang="ru-RU" sz="27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7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Б) </a:t>
                      </a:r>
                      <a:r>
                        <a:rPr lang="en-US" sz="2700" b="1" dirty="0" smtClean="0">
                          <a:latin typeface="+mn-lt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en-US" sz="2700" b="1" baseline="-25000" dirty="0" smtClean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2700" b="1" dirty="0" smtClean="0">
                          <a:latin typeface="+mn-lt"/>
                          <a:ea typeface="Calibri"/>
                          <a:cs typeface="Times New Roman"/>
                        </a:rPr>
                        <a:t>SO</a:t>
                      </a:r>
                      <a:r>
                        <a:rPr lang="en-US" sz="2700" b="1" baseline="-25000" dirty="0" smtClean="0"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en-US" sz="27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700" b="1" dirty="0">
                          <a:latin typeface="+mn-lt"/>
                          <a:ea typeface="Calibri"/>
                          <a:cs typeface="Times New Roman"/>
                        </a:rPr>
                        <a:t>+ Na </a:t>
                      </a:r>
                      <a:r>
                        <a:rPr lang="en-US" sz="2700" b="1" dirty="0">
                          <a:latin typeface="+mn-lt"/>
                          <a:ea typeface="Calibri"/>
                          <a:cs typeface="Times New Roman"/>
                          <a:sym typeface="Symbol"/>
                        </a:rPr>
                        <a:t></a:t>
                      </a:r>
                      <a:r>
                        <a:rPr lang="en-US" sz="2700" b="1" dirty="0">
                          <a:latin typeface="+mn-lt"/>
                          <a:ea typeface="Calibri"/>
                          <a:cs typeface="Times New Roman"/>
                        </a:rPr>
                        <a:t> Na</a:t>
                      </a:r>
                      <a:r>
                        <a:rPr lang="en-US" sz="2700" b="1" baseline="-250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2700" b="1" dirty="0">
                          <a:latin typeface="+mn-lt"/>
                          <a:ea typeface="Calibri"/>
                          <a:cs typeface="Times New Roman"/>
                        </a:rPr>
                        <a:t>SO</a:t>
                      </a:r>
                      <a:r>
                        <a:rPr lang="en-US" sz="2700" b="1" baseline="-25000" dirty="0"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en-US" sz="2700" b="1" dirty="0">
                          <a:latin typeface="+mn-lt"/>
                          <a:ea typeface="Calibri"/>
                          <a:cs typeface="Times New Roman"/>
                        </a:rPr>
                        <a:t> + H</a:t>
                      </a:r>
                      <a:r>
                        <a:rPr lang="en-US" sz="2700" b="1" baseline="-250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2700" b="1" dirty="0">
                          <a:latin typeface="+mn-lt"/>
                          <a:ea typeface="Calibri"/>
                          <a:cs typeface="Times New Roman"/>
                        </a:rPr>
                        <a:t>S + H</a:t>
                      </a:r>
                      <a:r>
                        <a:rPr lang="en-US" sz="2700" b="1" baseline="-250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2700" b="1" dirty="0">
                          <a:latin typeface="+mn-lt"/>
                          <a:ea typeface="Calibri"/>
                          <a:cs typeface="Times New Roman"/>
                        </a:rPr>
                        <a:t>O</a:t>
                      </a:r>
                      <a:endParaRPr lang="ru-RU" sz="27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7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В) </a:t>
                      </a:r>
                      <a:r>
                        <a:rPr lang="en-US" sz="2700" b="1" dirty="0" smtClean="0">
                          <a:latin typeface="+mn-lt"/>
                          <a:ea typeface="Calibri"/>
                          <a:cs typeface="Times New Roman"/>
                        </a:rPr>
                        <a:t>Fe</a:t>
                      </a:r>
                      <a:r>
                        <a:rPr lang="en-US" sz="2700" b="1" baseline="-25000" dirty="0" smtClean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2700" b="1" dirty="0" smtClean="0">
                          <a:latin typeface="+mn-lt"/>
                          <a:ea typeface="Calibri"/>
                          <a:cs typeface="Times New Roman"/>
                        </a:rPr>
                        <a:t>S</a:t>
                      </a:r>
                      <a:r>
                        <a:rPr lang="en-US" sz="2700" b="1" baseline="-25000" dirty="0" smtClean="0"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en-US" sz="27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700" b="1" dirty="0">
                          <a:latin typeface="+mn-lt"/>
                          <a:ea typeface="Calibri"/>
                          <a:cs typeface="Times New Roman"/>
                        </a:rPr>
                        <a:t>+ O</a:t>
                      </a:r>
                      <a:r>
                        <a:rPr lang="en-US" sz="2700" b="1" baseline="-250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2700" b="1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700" b="1" dirty="0">
                          <a:latin typeface="+mn-lt"/>
                          <a:ea typeface="Calibri"/>
                          <a:cs typeface="Times New Roman"/>
                          <a:sym typeface="Symbol"/>
                        </a:rPr>
                        <a:t></a:t>
                      </a:r>
                      <a:r>
                        <a:rPr lang="en-US" sz="2700" b="1" dirty="0">
                          <a:latin typeface="+mn-lt"/>
                          <a:ea typeface="Calibri"/>
                          <a:cs typeface="Times New Roman"/>
                        </a:rPr>
                        <a:t> Fe</a:t>
                      </a:r>
                      <a:r>
                        <a:rPr lang="en-US" sz="2700" b="1" baseline="-250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2700" b="1" dirty="0">
                          <a:latin typeface="+mn-lt"/>
                          <a:ea typeface="Calibri"/>
                          <a:cs typeface="Times New Roman"/>
                        </a:rPr>
                        <a:t>O</a:t>
                      </a:r>
                      <a:r>
                        <a:rPr lang="en-US" sz="2700" b="1" baseline="-25000" dirty="0"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en-US" sz="2700" b="1" dirty="0">
                          <a:latin typeface="+mn-lt"/>
                          <a:ea typeface="Calibri"/>
                          <a:cs typeface="Times New Roman"/>
                        </a:rPr>
                        <a:t> + SO</a:t>
                      </a:r>
                      <a:r>
                        <a:rPr lang="en-US" sz="2700" b="1" baseline="-250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endParaRPr lang="ru-RU" sz="27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+mj-lt"/>
                        <a:buAutoNum type="arabicParenR"/>
                      </a:pPr>
                      <a:r>
                        <a:rPr lang="ru-RU" sz="2700" b="1" dirty="0">
                          <a:latin typeface="+mn-lt"/>
                          <a:ea typeface="Calibri"/>
                          <a:cs typeface="Times New Roman"/>
                        </a:rPr>
                        <a:t>Э</a:t>
                      </a:r>
                      <a:r>
                        <a:rPr lang="ru-RU" sz="2700" b="1" baseline="30000" dirty="0">
                          <a:latin typeface="+mn-lt"/>
                          <a:ea typeface="Calibri"/>
                          <a:cs typeface="Times New Roman"/>
                        </a:rPr>
                        <a:t>+4</a:t>
                      </a:r>
                      <a:r>
                        <a:rPr lang="ru-RU" sz="2700" b="1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700" b="1" dirty="0">
                          <a:latin typeface="+mn-lt"/>
                          <a:ea typeface="Calibri"/>
                          <a:cs typeface="Times New Roman"/>
                          <a:sym typeface="Symbol"/>
                        </a:rPr>
                        <a:t></a:t>
                      </a:r>
                      <a:r>
                        <a:rPr lang="ru-RU" sz="2700" b="1" dirty="0">
                          <a:latin typeface="+mn-lt"/>
                          <a:ea typeface="Calibri"/>
                          <a:cs typeface="Times New Roman"/>
                        </a:rPr>
                        <a:t> Э</a:t>
                      </a:r>
                      <a:r>
                        <a:rPr lang="ru-RU" sz="2700" b="1" baseline="30000" dirty="0">
                          <a:latin typeface="+mn-lt"/>
                          <a:ea typeface="Calibri"/>
                          <a:cs typeface="Times New Roman"/>
                        </a:rPr>
                        <a:t>-2</a:t>
                      </a:r>
                      <a:endParaRPr lang="ru-RU" sz="27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+mj-lt"/>
                        <a:buAutoNum type="arabicParenR"/>
                      </a:pPr>
                      <a:r>
                        <a:rPr lang="ru-RU" sz="2700" b="1" dirty="0">
                          <a:latin typeface="+mn-lt"/>
                          <a:ea typeface="Calibri"/>
                          <a:cs typeface="Times New Roman"/>
                        </a:rPr>
                        <a:t>Э</a:t>
                      </a:r>
                      <a:r>
                        <a:rPr lang="ru-RU" sz="2700" b="1" baseline="30000" dirty="0"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ru-RU" sz="2700" b="1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700" b="1" dirty="0">
                          <a:latin typeface="+mn-lt"/>
                          <a:ea typeface="Calibri"/>
                          <a:cs typeface="Times New Roman"/>
                          <a:sym typeface="Symbol"/>
                        </a:rPr>
                        <a:t></a:t>
                      </a:r>
                      <a:r>
                        <a:rPr lang="ru-RU" sz="2700" b="1" dirty="0">
                          <a:latin typeface="+mn-lt"/>
                          <a:ea typeface="Calibri"/>
                          <a:cs typeface="Times New Roman"/>
                        </a:rPr>
                        <a:t> Э</a:t>
                      </a:r>
                      <a:r>
                        <a:rPr lang="ru-RU" sz="2700" b="1" baseline="30000" dirty="0">
                          <a:latin typeface="+mn-lt"/>
                          <a:ea typeface="Calibri"/>
                          <a:cs typeface="Times New Roman"/>
                        </a:rPr>
                        <a:t>+1</a:t>
                      </a:r>
                      <a:endParaRPr lang="ru-RU" sz="27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+mj-lt"/>
                        <a:buAutoNum type="arabicParenR"/>
                      </a:pPr>
                      <a:r>
                        <a:rPr lang="ru-RU" sz="2700" b="1" dirty="0">
                          <a:latin typeface="+mn-lt"/>
                          <a:ea typeface="Calibri"/>
                          <a:cs typeface="Times New Roman"/>
                        </a:rPr>
                        <a:t>Э</a:t>
                      </a:r>
                      <a:r>
                        <a:rPr lang="ru-RU" sz="2700" b="1" baseline="30000" dirty="0">
                          <a:latin typeface="+mn-lt"/>
                          <a:ea typeface="Calibri"/>
                          <a:cs typeface="Times New Roman"/>
                        </a:rPr>
                        <a:t>-2</a:t>
                      </a:r>
                      <a:r>
                        <a:rPr lang="ru-RU" sz="2700" b="1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700" b="1" dirty="0">
                          <a:latin typeface="+mn-lt"/>
                          <a:ea typeface="Calibri"/>
                          <a:cs typeface="Times New Roman"/>
                          <a:sym typeface="Symbol"/>
                        </a:rPr>
                        <a:t></a:t>
                      </a:r>
                      <a:r>
                        <a:rPr lang="ru-RU" sz="2700" b="1" dirty="0">
                          <a:latin typeface="+mn-lt"/>
                          <a:ea typeface="Calibri"/>
                          <a:cs typeface="Times New Roman"/>
                        </a:rPr>
                        <a:t> Э</a:t>
                      </a:r>
                      <a:r>
                        <a:rPr lang="ru-RU" sz="2700" b="1" baseline="30000" dirty="0">
                          <a:latin typeface="+mn-lt"/>
                          <a:ea typeface="Calibri"/>
                          <a:cs typeface="Times New Roman"/>
                        </a:rPr>
                        <a:t>+4</a:t>
                      </a:r>
                      <a:endParaRPr lang="ru-RU" sz="27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+mj-lt"/>
                        <a:buAutoNum type="arabicParenR"/>
                      </a:pPr>
                      <a:r>
                        <a:rPr lang="ru-RU" sz="2700" b="1" dirty="0">
                          <a:latin typeface="+mn-lt"/>
                          <a:ea typeface="Calibri"/>
                          <a:cs typeface="Times New Roman"/>
                        </a:rPr>
                        <a:t>Э</a:t>
                      </a:r>
                      <a:r>
                        <a:rPr lang="ru-RU" sz="2700" b="1" baseline="30000" dirty="0">
                          <a:latin typeface="+mn-lt"/>
                          <a:ea typeface="Calibri"/>
                          <a:cs typeface="Times New Roman"/>
                        </a:rPr>
                        <a:t>-1</a:t>
                      </a:r>
                      <a:r>
                        <a:rPr lang="ru-RU" sz="2700" b="1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700" b="1" dirty="0">
                          <a:latin typeface="+mn-lt"/>
                          <a:ea typeface="Calibri"/>
                          <a:cs typeface="Times New Roman"/>
                          <a:sym typeface="Symbol"/>
                        </a:rPr>
                        <a:t></a:t>
                      </a:r>
                      <a:r>
                        <a:rPr lang="ru-RU" sz="2700" b="1" dirty="0">
                          <a:latin typeface="+mn-lt"/>
                          <a:ea typeface="Calibri"/>
                          <a:cs typeface="Times New Roman"/>
                        </a:rPr>
                        <a:t> Э</a:t>
                      </a:r>
                      <a:r>
                        <a:rPr lang="ru-RU" sz="2700" b="1" baseline="30000" dirty="0">
                          <a:latin typeface="+mn-lt"/>
                          <a:ea typeface="Calibri"/>
                          <a:cs typeface="Times New Roman"/>
                        </a:rPr>
                        <a:t>-2</a:t>
                      </a:r>
                      <a:endParaRPr lang="ru-RU" sz="27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600"/>
                        </a:spcAft>
                        <a:buClr>
                          <a:srgbClr val="FF0000"/>
                        </a:buClr>
                        <a:buFont typeface="+mj-lt"/>
                        <a:buAutoNum type="arabicParenR"/>
                      </a:pPr>
                      <a:r>
                        <a:rPr lang="ru-RU" sz="2700" b="1" dirty="0">
                          <a:latin typeface="+mn-lt"/>
                          <a:ea typeface="Calibri"/>
                          <a:cs typeface="Times New Roman"/>
                        </a:rPr>
                        <a:t>Э</a:t>
                      </a:r>
                      <a:r>
                        <a:rPr lang="ru-RU" sz="2700" b="1" baseline="30000" dirty="0">
                          <a:latin typeface="+mn-lt"/>
                          <a:ea typeface="Calibri"/>
                          <a:cs typeface="Times New Roman"/>
                        </a:rPr>
                        <a:t>-2</a:t>
                      </a:r>
                      <a:r>
                        <a:rPr lang="ru-RU" sz="2700" b="1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700" b="1" dirty="0">
                          <a:latin typeface="+mn-lt"/>
                          <a:ea typeface="Calibri"/>
                          <a:cs typeface="Times New Roman"/>
                          <a:sym typeface="Symbol"/>
                        </a:rPr>
                        <a:t></a:t>
                      </a:r>
                      <a:r>
                        <a:rPr lang="ru-RU" sz="2700" b="1" dirty="0">
                          <a:latin typeface="+mn-lt"/>
                          <a:ea typeface="Calibri"/>
                          <a:cs typeface="Times New Roman"/>
                        </a:rPr>
                        <a:t> Э</a:t>
                      </a:r>
                      <a:r>
                        <a:rPr lang="ru-RU" sz="2700" b="1" baseline="30000" dirty="0">
                          <a:latin typeface="+mn-lt"/>
                          <a:ea typeface="Calibri"/>
                          <a:cs typeface="Times New Roman"/>
                        </a:rPr>
                        <a:t>+6</a:t>
                      </a:r>
                      <a:endParaRPr lang="ru-RU" sz="27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7,4 Answers,C,60,2,27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899592" y="5157192"/>
          <a:ext cx="7344816" cy="1224136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836204"/>
                <a:gridCol w="1836204"/>
                <a:gridCol w="1836204"/>
                <a:gridCol w="1836204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lvl="0" algn="ctr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251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341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344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254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1547664" y="5229200"/>
            <a:ext cx="6048672" cy="504056"/>
            <a:chOff x="1727176" y="5589240"/>
            <a:chExt cx="6048672" cy="504056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27176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3599384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5471592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7271792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51647" y="260648"/>
            <a:ext cx="8640706" cy="4539704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FF0000"/>
                </a:solidFill>
              </a:rPr>
              <a:t>Вопрос 7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Установите соответствие между схемой реакции и изменением степени окисления окислителя</a:t>
            </a:r>
          </a:p>
          <a:p>
            <a:pPr algn="ctr"/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endParaRPr lang="ru-RU" sz="1100" b="1" dirty="0" smtClean="0">
              <a:solidFill>
                <a:srgbClr val="002060"/>
              </a:solidFill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359532" y="1772816"/>
          <a:ext cx="8424936" cy="320725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20480"/>
                <a:gridCol w="4104456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400" b="1" dirty="0">
                          <a:latin typeface="+mn-lt"/>
                          <a:ea typeface="Calibri"/>
                          <a:cs typeface="Times New Roman"/>
                        </a:rPr>
                        <a:t>СХЕМА РЕАКЦИИ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400" b="1" dirty="0">
                          <a:latin typeface="+mn-lt"/>
                          <a:ea typeface="Calibri"/>
                          <a:cs typeface="Times New Roman"/>
                        </a:rPr>
                        <a:t>ИЗМЕНЕНИЕ СТЕПЕНИ ОКИСЛЕНИЯ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7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А) </a:t>
                      </a:r>
                      <a:r>
                        <a:rPr lang="ru-RU" sz="2700" b="1" dirty="0" smtClean="0">
                          <a:latin typeface="+mn-lt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ru-RU" sz="2700" b="1" baseline="-25000" dirty="0" smtClean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2700" b="1" dirty="0" smtClean="0">
                          <a:latin typeface="+mn-lt"/>
                          <a:ea typeface="Calibri"/>
                          <a:cs typeface="Times New Roman"/>
                        </a:rPr>
                        <a:t>S </a:t>
                      </a:r>
                      <a:r>
                        <a:rPr lang="ru-RU" sz="2700" b="1" dirty="0">
                          <a:latin typeface="+mn-lt"/>
                          <a:ea typeface="Calibri"/>
                          <a:cs typeface="Times New Roman"/>
                        </a:rPr>
                        <a:t>+ SO</a:t>
                      </a:r>
                      <a:r>
                        <a:rPr lang="ru-RU" sz="2700" b="1" baseline="-250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2700" b="1" dirty="0">
                          <a:latin typeface="+mn-lt"/>
                          <a:ea typeface="Calibri"/>
                          <a:cs typeface="Times New Roman"/>
                        </a:rPr>
                        <a:t> → S + H</a:t>
                      </a:r>
                      <a:r>
                        <a:rPr lang="ru-RU" sz="2700" b="1" baseline="-250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2700" b="1" dirty="0">
                          <a:latin typeface="+mn-lt"/>
                          <a:ea typeface="Calibri"/>
                          <a:cs typeface="Times New Roman"/>
                        </a:rPr>
                        <a:t>O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27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Б) </a:t>
                      </a:r>
                      <a:r>
                        <a:rPr lang="en-US" sz="2700" b="1" dirty="0" smtClean="0">
                          <a:latin typeface="+mn-lt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en-US" sz="2700" b="1" baseline="-25000" dirty="0" smtClean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2700" b="1" dirty="0" smtClean="0">
                          <a:latin typeface="+mn-lt"/>
                          <a:ea typeface="Calibri"/>
                          <a:cs typeface="Times New Roman"/>
                        </a:rPr>
                        <a:t>SO</a:t>
                      </a:r>
                      <a:r>
                        <a:rPr lang="en-US" sz="2700" b="1" baseline="-25000" dirty="0" smtClean="0">
                          <a:latin typeface="+mn-lt"/>
                          <a:ea typeface="Calibri"/>
                          <a:cs typeface="Times New Roman"/>
                        </a:rPr>
                        <a:t>4(</a:t>
                      </a:r>
                      <a:r>
                        <a:rPr lang="ru-RU" sz="2700" b="1" baseline="-25000" dirty="0" err="1">
                          <a:latin typeface="+mn-lt"/>
                          <a:ea typeface="Calibri"/>
                          <a:cs typeface="Times New Roman"/>
                        </a:rPr>
                        <a:t>конц</a:t>
                      </a:r>
                      <a:r>
                        <a:rPr lang="en-US" sz="2700" b="1" baseline="-25000" dirty="0">
                          <a:latin typeface="+mn-lt"/>
                          <a:ea typeface="Calibri"/>
                          <a:cs typeface="Times New Roman"/>
                        </a:rPr>
                        <a:t>.)</a:t>
                      </a:r>
                      <a:r>
                        <a:rPr lang="en-US" sz="2700" b="1" dirty="0">
                          <a:latin typeface="+mn-lt"/>
                          <a:ea typeface="Calibri"/>
                          <a:cs typeface="Times New Roman"/>
                        </a:rPr>
                        <a:t> + </a:t>
                      </a:r>
                      <a:r>
                        <a:rPr lang="en-US" sz="2700" b="1" dirty="0" smtClean="0">
                          <a:latin typeface="+mn-lt"/>
                          <a:ea typeface="Calibri"/>
                          <a:cs typeface="Times New Roman"/>
                        </a:rPr>
                        <a:t>S</a:t>
                      </a:r>
                      <a:r>
                        <a:rPr lang="ru-RU" sz="27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7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en-US" sz="2700" b="1" dirty="0" smtClean="0">
                          <a:latin typeface="+mn-lt"/>
                          <a:ea typeface="Calibri"/>
                          <a:cs typeface="Times New Roman"/>
                        </a:rPr>
                        <a:t>SO</a:t>
                      </a:r>
                      <a:r>
                        <a:rPr lang="en-US" sz="2700" b="1" baseline="-25000" dirty="0" smtClean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27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700" b="1" dirty="0">
                          <a:latin typeface="+mn-lt"/>
                          <a:ea typeface="Calibri"/>
                          <a:cs typeface="Times New Roman"/>
                        </a:rPr>
                        <a:t>+ H</a:t>
                      </a:r>
                      <a:r>
                        <a:rPr lang="en-US" sz="2700" b="1" baseline="-250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2700" b="1" dirty="0">
                          <a:latin typeface="+mn-lt"/>
                          <a:ea typeface="Calibri"/>
                          <a:cs typeface="Times New Roman"/>
                        </a:rPr>
                        <a:t>O</a:t>
                      </a:r>
                      <a:endParaRPr lang="ru-RU" sz="27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27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В) </a:t>
                      </a:r>
                      <a:r>
                        <a:rPr lang="en-US" sz="2700" b="1" dirty="0" smtClean="0">
                          <a:latin typeface="+mn-lt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en-US" sz="2700" b="1" baseline="-25000" dirty="0" smtClean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2700" b="1" dirty="0" smtClean="0">
                          <a:latin typeface="+mn-lt"/>
                          <a:ea typeface="Calibri"/>
                          <a:cs typeface="Times New Roman"/>
                        </a:rPr>
                        <a:t>S </a:t>
                      </a:r>
                      <a:r>
                        <a:rPr lang="en-US" sz="2700" b="1" dirty="0">
                          <a:latin typeface="+mn-lt"/>
                          <a:ea typeface="Calibri"/>
                          <a:cs typeface="Times New Roman"/>
                        </a:rPr>
                        <a:t>+ H</a:t>
                      </a:r>
                      <a:r>
                        <a:rPr lang="en-US" sz="2700" b="1" baseline="-250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2700" b="1" dirty="0">
                          <a:latin typeface="+mn-lt"/>
                          <a:ea typeface="Calibri"/>
                          <a:cs typeface="Times New Roman"/>
                        </a:rPr>
                        <a:t>SO</a:t>
                      </a:r>
                      <a:r>
                        <a:rPr lang="en-US" sz="2700" b="1" baseline="-25000" dirty="0">
                          <a:latin typeface="+mn-lt"/>
                          <a:ea typeface="Calibri"/>
                          <a:cs typeface="Times New Roman"/>
                        </a:rPr>
                        <a:t>4(</a:t>
                      </a:r>
                      <a:r>
                        <a:rPr lang="ru-RU" sz="2700" b="1" baseline="-25000" dirty="0" err="1">
                          <a:latin typeface="+mn-lt"/>
                          <a:ea typeface="Calibri"/>
                          <a:cs typeface="Times New Roman"/>
                        </a:rPr>
                        <a:t>конц</a:t>
                      </a:r>
                      <a:r>
                        <a:rPr lang="en-US" sz="2700" b="1" baseline="-25000" dirty="0">
                          <a:latin typeface="+mn-lt"/>
                          <a:ea typeface="Calibri"/>
                          <a:cs typeface="Times New Roman"/>
                        </a:rPr>
                        <a:t>.)</a:t>
                      </a:r>
                      <a:r>
                        <a:rPr lang="en-US" sz="2700" b="1" dirty="0">
                          <a:latin typeface="+mn-lt"/>
                          <a:ea typeface="Calibri"/>
                          <a:cs typeface="Times New Roman"/>
                        </a:rPr>
                        <a:t> → SO</a:t>
                      </a:r>
                      <a:r>
                        <a:rPr lang="en-US" sz="2700" b="1" baseline="-250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2700" b="1" dirty="0">
                          <a:latin typeface="+mn-lt"/>
                          <a:ea typeface="Calibri"/>
                          <a:cs typeface="Times New Roman"/>
                        </a:rPr>
                        <a:t>+H</a:t>
                      </a:r>
                      <a:r>
                        <a:rPr lang="en-US" sz="2700" b="1" baseline="-250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2700" b="1" dirty="0">
                          <a:latin typeface="+mn-lt"/>
                          <a:ea typeface="Calibri"/>
                          <a:cs typeface="Times New Roman"/>
                        </a:rPr>
                        <a:t>O</a:t>
                      </a:r>
                      <a:endParaRPr lang="ru-RU" sz="27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+mj-lt"/>
                        <a:buAutoNum type="arabicParenR"/>
                      </a:pPr>
                      <a:r>
                        <a:rPr lang="en-US" sz="2700" b="1" dirty="0">
                          <a:latin typeface="+mn-lt"/>
                          <a:ea typeface="Calibri"/>
                          <a:cs typeface="Times New Roman"/>
                        </a:rPr>
                        <a:t>S</a:t>
                      </a:r>
                      <a:r>
                        <a:rPr lang="en-US" sz="2700" b="1" baseline="30000" dirty="0">
                          <a:latin typeface="+mn-lt"/>
                          <a:ea typeface="Calibri"/>
                          <a:cs typeface="Times New Roman"/>
                        </a:rPr>
                        <a:t>–2</a:t>
                      </a:r>
                      <a:r>
                        <a:rPr lang="en-US" sz="2700" b="1" dirty="0">
                          <a:latin typeface="+mn-lt"/>
                          <a:ea typeface="Calibri"/>
                          <a:cs typeface="Times New Roman"/>
                        </a:rPr>
                        <a:t> → S</a:t>
                      </a:r>
                      <a:r>
                        <a:rPr lang="en-US" sz="2700" b="1" baseline="30000" dirty="0">
                          <a:latin typeface="+mn-lt"/>
                          <a:ea typeface="Calibri"/>
                          <a:cs typeface="Times New Roman"/>
                        </a:rPr>
                        <a:t>+4</a:t>
                      </a:r>
                      <a:endParaRPr lang="ru-RU" sz="27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+mj-lt"/>
                        <a:buAutoNum type="arabicParenR"/>
                      </a:pPr>
                      <a:r>
                        <a:rPr lang="en-US" sz="2700" b="1" dirty="0">
                          <a:latin typeface="+mn-lt"/>
                          <a:ea typeface="Calibri"/>
                          <a:cs typeface="Times New Roman"/>
                        </a:rPr>
                        <a:t>S</a:t>
                      </a:r>
                      <a:r>
                        <a:rPr lang="en-US" sz="2700" b="1" baseline="30000" dirty="0">
                          <a:latin typeface="+mn-lt"/>
                          <a:ea typeface="Calibri"/>
                          <a:cs typeface="Times New Roman"/>
                        </a:rPr>
                        <a:t>–2</a:t>
                      </a:r>
                      <a:r>
                        <a:rPr lang="en-US" sz="2700" b="1" dirty="0">
                          <a:latin typeface="+mn-lt"/>
                          <a:ea typeface="Calibri"/>
                          <a:cs typeface="Times New Roman"/>
                        </a:rPr>
                        <a:t> → S</a:t>
                      </a:r>
                      <a:r>
                        <a:rPr lang="en-US" sz="2700" b="1" baseline="30000" dirty="0"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  <a:endParaRPr lang="ru-RU" sz="27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+mj-lt"/>
                        <a:buAutoNum type="arabicParenR"/>
                      </a:pPr>
                      <a:r>
                        <a:rPr lang="en-US" sz="2700" b="1" dirty="0">
                          <a:latin typeface="+mn-lt"/>
                          <a:ea typeface="Calibri"/>
                          <a:cs typeface="Times New Roman"/>
                        </a:rPr>
                        <a:t>S</a:t>
                      </a:r>
                      <a:r>
                        <a:rPr lang="en-US" sz="2700" b="1" baseline="30000" dirty="0">
                          <a:latin typeface="+mn-lt"/>
                          <a:ea typeface="Calibri"/>
                          <a:cs typeface="Times New Roman"/>
                        </a:rPr>
                        <a:t>+4</a:t>
                      </a:r>
                      <a:r>
                        <a:rPr lang="en-US" sz="2700" b="1" dirty="0">
                          <a:latin typeface="+mn-lt"/>
                          <a:ea typeface="Calibri"/>
                          <a:cs typeface="Times New Roman"/>
                        </a:rPr>
                        <a:t> → S</a:t>
                      </a:r>
                      <a:r>
                        <a:rPr lang="en-US" sz="2700" b="1" baseline="30000" dirty="0"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  <a:endParaRPr lang="ru-RU" sz="27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+mj-lt"/>
                        <a:buAutoNum type="arabicParenR"/>
                      </a:pPr>
                      <a:r>
                        <a:rPr lang="en-US" sz="2700" b="1" dirty="0">
                          <a:latin typeface="+mn-lt"/>
                          <a:ea typeface="Calibri"/>
                          <a:cs typeface="Times New Roman"/>
                        </a:rPr>
                        <a:t>S</a:t>
                      </a:r>
                      <a:r>
                        <a:rPr lang="en-US" sz="2700" b="1" baseline="30000" dirty="0">
                          <a:latin typeface="+mn-lt"/>
                          <a:ea typeface="Calibri"/>
                          <a:cs typeface="Times New Roman"/>
                        </a:rPr>
                        <a:t>+6</a:t>
                      </a:r>
                      <a:r>
                        <a:rPr lang="en-US" sz="2700" b="1" dirty="0">
                          <a:latin typeface="+mn-lt"/>
                          <a:ea typeface="Calibri"/>
                          <a:cs typeface="Times New Roman"/>
                        </a:rPr>
                        <a:t> → S</a:t>
                      </a:r>
                      <a:r>
                        <a:rPr lang="en-US" sz="2700" b="1" baseline="30000" dirty="0">
                          <a:latin typeface="+mn-lt"/>
                          <a:ea typeface="Calibri"/>
                          <a:cs typeface="Times New Roman"/>
                        </a:rPr>
                        <a:t>+4</a:t>
                      </a:r>
                      <a:endParaRPr lang="ru-RU" sz="27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600"/>
                        </a:spcAft>
                        <a:buClr>
                          <a:srgbClr val="FF0000"/>
                        </a:buClr>
                        <a:buFont typeface="+mj-lt"/>
                        <a:buAutoNum type="arabicParenR"/>
                      </a:pPr>
                      <a:r>
                        <a:rPr lang="en-US" sz="2700" b="1" dirty="0">
                          <a:latin typeface="+mn-lt"/>
                          <a:ea typeface="Calibri"/>
                          <a:cs typeface="Times New Roman"/>
                        </a:rPr>
                        <a:t>S</a:t>
                      </a:r>
                      <a:r>
                        <a:rPr lang="en-US" sz="2700" b="1" baseline="30000" dirty="0"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en-US" sz="2700" b="1" dirty="0">
                          <a:latin typeface="+mn-lt"/>
                          <a:ea typeface="Calibri"/>
                          <a:cs typeface="Times New Roman"/>
                        </a:rPr>
                        <a:t> → S</a:t>
                      </a:r>
                      <a:r>
                        <a:rPr lang="en-US" sz="2700" b="1" baseline="30000" dirty="0">
                          <a:latin typeface="+mn-lt"/>
                          <a:ea typeface="Calibri"/>
                          <a:cs typeface="Times New Roman"/>
                        </a:rPr>
                        <a:t>+4</a:t>
                      </a:r>
                      <a:endParaRPr lang="ru-RU" sz="27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3068960"/>
            <a:ext cx="288032" cy="496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8,4 Answers,B,60,2,27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899592" y="5013176"/>
          <a:ext cx="7344816" cy="1224136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836204"/>
                <a:gridCol w="1836204"/>
                <a:gridCol w="1836204"/>
                <a:gridCol w="1836204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145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245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132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235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1547664" y="5085184"/>
            <a:ext cx="6048672" cy="504056"/>
            <a:chOff x="1727176" y="5589240"/>
            <a:chExt cx="6048672" cy="504056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27176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3599384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5471592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7271792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51647" y="404664"/>
            <a:ext cx="8640706" cy="4108817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FF0000"/>
                </a:solidFill>
              </a:rPr>
              <a:t>Вопрос 8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Установите соответствие между схемой химической реакции и веществом-восстановителем в ней</a:t>
            </a:r>
          </a:p>
          <a:p>
            <a:pPr algn="ctr"/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endParaRPr lang="ru-RU" sz="1100" b="1" dirty="0" smtClean="0">
              <a:solidFill>
                <a:srgbClr val="002060"/>
              </a:solidFill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359532" y="1844824"/>
          <a:ext cx="8424936" cy="28392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20480"/>
                <a:gridCol w="4104456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700" b="1">
                          <a:latin typeface="+mn-lt"/>
                          <a:ea typeface="Calibri"/>
                          <a:cs typeface="Times New Roman"/>
                        </a:rPr>
                        <a:t>СХЕМА РЕАКЦИИ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700" b="1">
                          <a:latin typeface="+mn-lt"/>
                          <a:ea typeface="Calibri"/>
                          <a:cs typeface="Times New Roman"/>
                        </a:rPr>
                        <a:t>ВОССТАНОВИТЕЛЬ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7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А) </a:t>
                      </a:r>
                      <a:r>
                        <a:rPr lang="ru-RU" sz="2700" b="1" dirty="0" err="1" smtClean="0">
                          <a:latin typeface="+mn-lt"/>
                          <a:ea typeface="Calibri"/>
                          <a:cs typeface="Times New Roman"/>
                        </a:rPr>
                        <a:t>HCl</a:t>
                      </a:r>
                      <a:r>
                        <a:rPr lang="ru-RU" sz="27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700" b="1" dirty="0">
                          <a:latin typeface="+mn-lt"/>
                          <a:ea typeface="Calibri"/>
                          <a:cs typeface="Times New Roman"/>
                        </a:rPr>
                        <a:t>+ MnO</a:t>
                      </a:r>
                      <a:r>
                        <a:rPr lang="ru-RU" sz="2700" b="1" baseline="-250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2700" b="1" dirty="0">
                          <a:latin typeface="+mn-lt"/>
                          <a:ea typeface="Calibri"/>
                          <a:cs typeface="Times New Roman"/>
                        </a:rPr>
                        <a:t> → MnCl</a:t>
                      </a:r>
                      <a:r>
                        <a:rPr lang="ru-RU" sz="2700" b="1" baseline="-250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2700" b="1" dirty="0">
                          <a:latin typeface="+mn-lt"/>
                          <a:ea typeface="Calibri"/>
                          <a:cs typeface="Times New Roman"/>
                        </a:rPr>
                        <a:t> + Cl</a:t>
                      </a:r>
                      <a:r>
                        <a:rPr lang="ru-RU" sz="2700" b="1" baseline="-250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2700" b="1" dirty="0">
                          <a:latin typeface="+mn-lt"/>
                          <a:ea typeface="Calibri"/>
                          <a:cs typeface="Times New Roman"/>
                        </a:rPr>
                        <a:t> + H</a:t>
                      </a:r>
                      <a:r>
                        <a:rPr lang="ru-RU" sz="2700" b="1" baseline="-250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2700" b="1" dirty="0">
                          <a:latin typeface="+mn-lt"/>
                          <a:ea typeface="Calibri"/>
                          <a:cs typeface="Times New Roman"/>
                        </a:rPr>
                        <a:t>O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7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Б) </a:t>
                      </a:r>
                      <a:r>
                        <a:rPr lang="en-US" sz="2700" b="1" dirty="0" smtClean="0">
                          <a:latin typeface="+mn-lt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en-US" sz="2700" b="1" baseline="-25000" dirty="0" smtClean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2700" b="1" dirty="0" smtClean="0">
                          <a:latin typeface="+mn-lt"/>
                          <a:ea typeface="Calibri"/>
                          <a:cs typeface="Times New Roman"/>
                        </a:rPr>
                        <a:t>S </a:t>
                      </a:r>
                      <a:r>
                        <a:rPr lang="en-US" sz="2700" b="1" dirty="0">
                          <a:latin typeface="+mn-lt"/>
                          <a:ea typeface="Calibri"/>
                          <a:cs typeface="Times New Roman"/>
                        </a:rPr>
                        <a:t>+ HClO</a:t>
                      </a:r>
                      <a:r>
                        <a:rPr lang="en-US" sz="2700" b="1" baseline="-25000" dirty="0"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en-US" sz="2700" b="1" dirty="0">
                          <a:latin typeface="+mn-lt"/>
                          <a:ea typeface="Calibri"/>
                          <a:cs typeface="Times New Roman"/>
                        </a:rPr>
                        <a:t> → </a:t>
                      </a:r>
                      <a:r>
                        <a:rPr lang="en-US" sz="2700" b="1" dirty="0" err="1">
                          <a:latin typeface="+mn-lt"/>
                          <a:ea typeface="Calibri"/>
                          <a:cs typeface="Times New Roman"/>
                        </a:rPr>
                        <a:t>HCl</a:t>
                      </a:r>
                      <a:r>
                        <a:rPr lang="en-US" sz="2700" b="1" dirty="0">
                          <a:latin typeface="+mn-lt"/>
                          <a:ea typeface="Calibri"/>
                          <a:cs typeface="Times New Roman"/>
                        </a:rPr>
                        <a:t> + S + H</a:t>
                      </a:r>
                      <a:r>
                        <a:rPr lang="en-US" sz="2700" b="1" baseline="-250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2700" b="1" dirty="0">
                          <a:latin typeface="+mn-lt"/>
                          <a:ea typeface="Calibri"/>
                          <a:cs typeface="Times New Roman"/>
                        </a:rPr>
                        <a:t>O</a:t>
                      </a:r>
                      <a:endParaRPr lang="ru-RU" sz="27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7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В) </a:t>
                      </a:r>
                      <a:r>
                        <a:rPr lang="en-US" sz="2700" b="1" dirty="0" err="1" smtClean="0">
                          <a:latin typeface="+mn-lt"/>
                          <a:ea typeface="Calibri"/>
                          <a:cs typeface="Times New Roman"/>
                        </a:rPr>
                        <a:t>HCl</a:t>
                      </a:r>
                      <a:r>
                        <a:rPr lang="en-US" sz="27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700" b="1" dirty="0">
                          <a:latin typeface="+mn-lt"/>
                          <a:ea typeface="Calibri"/>
                          <a:cs typeface="Times New Roman"/>
                        </a:rPr>
                        <a:t>+ Al → AlCl</a:t>
                      </a:r>
                      <a:r>
                        <a:rPr lang="en-US" sz="2700" b="1" baseline="-25000" dirty="0"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en-US" sz="2700" b="1" dirty="0">
                          <a:latin typeface="+mn-lt"/>
                          <a:ea typeface="Calibri"/>
                          <a:cs typeface="Times New Roman"/>
                        </a:rPr>
                        <a:t> + H</a:t>
                      </a:r>
                      <a:r>
                        <a:rPr lang="en-US" sz="2700" b="1" baseline="-250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endParaRPr lang="ru-RU" sz="27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+mj-lt"/>
                        <a:buAutoNum type="arabicParenR"/>
                      </a:pPr>
                      <a:r>
                        <a:rPr lang="ru-RU" sz="2700" b="1" dirty="0">
                          <a:latin typeface="+mn-lt"/>
                          <a:ea typeface="Calibri"/>
                          <a:cs typeface="Times New Roman"/>
                        </a:rPr>
                        <a:t>MnO</a:t>
                      </a:r>
                      <a:r>
                        <a:rPr lang="ru-RU" sz="2700" b="1" baseline="-250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endParaRPr lang="ru-RU" sz="27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+mj-lt"/>
                        <a:buAutoNum type="arabicParenR"/>
                      </a:pPr>
                      <a:r>
                        <a:rPr lang="ru-RU" sz="2700" b="1" dirty="0" err="1">
                          <a:latin typeface="+mn-lt"/>
                          <a:ea typeface="Calibri"/>
                          <a:cs typeface="Times New Roman"/>
                        </a:rPr>
                        <a:t>HCl</a:t>
                      </a:r>
                      <a:endParaRPr lang="ru-RU" sz="27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+mj-lt"/>
                        <a:buAutoNum type="arabicParenR"/>
                      </a:pPr>
                      <a:r>
                        <a:rPr lang="ru-RU" sz="2700" b="1" dirty="0">
                          <a:latin typeface="+mn-lt"/>
                          <a:ea typeface="Calibri"/>
                          <a:cs typeface="Times New Roman"/>
                        </a:rPr>
                        <a:t>HClO</a:t>
                      </a:r>
                      <a:r>
                        <a:rPr lang="ru-RU" sz="2700" b="1" baseline="-25000" dirty="0"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endParaRPr lang="ru-RU" sz="27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+mj-lt"/>
                        <a:buAutoNum type="arabicParenR"/>
                      </a:pPr>
                      <a:r>
                        <a:rPr lang="ru-RU" sz="2700" b="1" dirty="0">
                          <a:latin typeface="+mn-lt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ru-RU" sz="2700" b="1" baseline="-250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2700" b="1" dirty="0">
                          <a:latin typeface="+mn-lt"/>
                          <a:ea typeface="Calibri"/>
                          <a:cs typeface="Times New Roman"/>
                        </a:rPr>
                        <a:t>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600"/>
                        </a:spcAft>
                        <a:buClr>
                          <a:srgbClr val="FF0000"/>
                        </a:buClr>
                        <a:buFont typeface="+mj-lt"/>
                        <a:buAutoNum type="arabicParenR"/>
                      </a:pPr>
                      <a:r>
                        <a:rPr lang="ru-RU" sz="2700" b="1" dirty="0" err="1">
                          <a:latin typeface="+mn-lt"/>
                          <a:ea typeface="Calibri"/>
                          <a:cs typeface="Times New Roman"/>
                        </a:rPr>
                        <a:t>Al</a:t>
                      </a:r>
                      <a:endParaRPr lang="ru-RU" sz="27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924</Words>
  <Application>Microsoft Office PowerPoint</Application>
  <PresentationFormat>Экран (4:3)</PresentationFormat>
  <Paragraphs>262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egorova</cp:lastModifiedBy>
  <cp:revision>70</cp:revision>
  <dcterms:created xsi:type="dcterms:W3CDTF">2013-03-03T11:29:53Z</dcterms:created>
  <dcterms:modified xsi:type="dcterms:W3CDTF">2013-08-13T07:48:21Z</dcterms:modified>
</cp:coreProperties>
</file>